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42"/>
  </p:notesMasterIdLst>
  <p:handoutMasterIdLst>
    <p:handoutMasterId r:id="rId43"/>
  </p:handoutMasterIdLst>
  <p:sldIdLst>
    <p:sldId id="256" r:id="rId2"/>
    <p:sldId id="257" r:id="rId3"/>
    <p:sldId id="258" r:id="rId4"/>
    <p:sldId id="260" r:id="rId5"/>
    <p:sldId id="259" r:id="rId6"/>
    <p:sldId id="261" r:id="rId7"/>
    <p:sldId id="262" r:id="rId8"/>
    <p:sldId id="263" r:id="rId9"/>
    <p:sldId id="264"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1" r:id="rId24"/>
    <p:sldId id="299" r:id="rId25"/>
    <p:sldId id="282" r:id="rId26"/>
    <p:sldId id="283" r:id="rId27"/>
    <p:sldId id="284" r:id="rId28"/>
    <p:sldId id="298" r:id="rId29"/>
    <p:sldId id="286" r:id="rId30"/>
    <p:sldId id="287" r:id="rId31"/>
    <p:sldId id="288" r:id="rId32"/>
    <p:sldId id="294" r:id="rId33"/>
    <p:sldId id="295" r:id="rId34"/>
    <p:sldId id="296" r:id="rId35"/>
    <p:sldId id="297" r:id="rId36"/>
    <p:sldId id="289" r:id="rId37"/>
    <p:sldId id="291" r:id="rId38"/>
    <p:sldId id="292" r:id="rId39"/>
    <p:sldId id="293" r:id="rId40"/>
    <p:sldId id="290" r:id="rId41"/>
  </p:sldIdLst>
  <p:sldSz cx="9144000" cy="6858000" type="screen4x3"/>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0E770B55-3116-4662-9907-874A2088CD61}">
          <p14:sldIdLst>
            <p14:sldId id="256"/>
            <p14:sldId id="257"/>
            <p14:sldId id="258"/>
            <p14:sldId id="260"/>
            <p14:sldId id="259"/>
            <p14:sldId id="261"/>
            <p14:sldId id="262"/>
            <p14:sldId id="263"/>
            <p14:sldId id="264"/>
            <p14:sldId id="266"/>
            <p14:sldId id="267"/>
            <p14:sldId id="268"/>
            <p14:sldId id="269"/>
            <p14:sldId id="270"/>
            <p14:sldId id="271"/>
            <p14:sldId id="272"/>
            <p14:sldId id="274"/>
            <p14:sldId id="275"/>
            <p14:sldId id="276"/>
            <p14:sldId id="277"/>
            <p14:sldId id="278"/>
            <p14:sldId id="279"/>
            <p14:sldId id="281"/>
            <p14:sldId id="299"/>
            <p14:sldId id="282"/>
            <p14:sldId id="283"/>
            <p14:sldId id="284"/>
            <p14:sldId id="298"/>
            <p14:sldId id="286"/>
            <p14:sldId id="287"/>
            <p14:sldId id="288"/>
            <p14:sldId id="294"/>
            <p14:sldId id="295"/>
            <p14:sldId id="296"/>
            <p14:sldId id="297"/>
            <p14:sldId id="289"/>
            <p14:sldId id="291"/>
            <p14:sldId id="292"/>
            <p14:sldId id="293"/>
            <p14:sldId id="290"/>
          </p14:sldIdLst>
        </p14:section>
        <p14:section name="Sekcja bez tytułu" id="{EF16916A-042E-4024-8C2B-D3E09FA0B5FD}">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5" d="100"/>
          <a:sy n="85" d="100"/>
        </p:scale>
        <p:origin x="-1368" y="-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pl-PL" smtClean="0"/>
              <a:t>Seminarium specjalistyczne III</a:t>
            </a:r>
            <a:endParaRPr lang="pl-PL"/>
          </a:p>
        </p:txBody>
      </p:sp>
      <p:sp>
        <p:nvSpPr>
          <p:cNvPr id="3" name="Symbol zastępczy daty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BA632F-4DAF-481F-8E66-C6221977C1D6}" type="datetimeFigureOut">
              <a:rPr lang="pl-PL" smtClean="0"/>
              <a:t>2013-05-21</a:t>
            </a:fld>
            <a:endParaRPr lang="pl-PL"/>
          </a:p>
        </p:txBody>
      </p:sp>
      <p:sp>
        <p:nvSpPr>
          <p:cNvPr id="4" name="Symbol zastępczy stopki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pl-PL" smtClean="0"/>
              <a:t>{ Paweł Troka } {indeks 132334 } {Fizyka Techniczna } { Fizyka Stosowana } {semestr VI }</a:t>
            </a:r>
            <a:endParaRPr lang="pl-PL"/>
          </a:p>
        </p:txBody>
      </p:sp>
      <p:sp>
        <p:nvSpPr>
          <p:cNvPr id="5" name="Symbol zastępczy numeru slajd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DF23B5E-C24A-4EE9-863C-5D41D8F887C0}" type="slidenum">
              <a:rPr lang="pl-PL" smtClean="0"/>
              <a:t>‹#›</a:t>
            </a:fld>
            <a:endParaRPr lang="pl-PL"/>
          </a:p>
        </p:txBody>
      </p:sp>
    </p:spTree>
    <p:extLst>
      <p:ext uri="{BB962C8B-B14F-4D97-AF65-F5344CB8AC3E}">
        <p14:creationId xmlns:p14="http://schemas.microsoft.com/office/powerpoint/2010/main" val="22709806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pl-PL" smtClean="0"/>
              <a:t>Seminarium specjalistyczne III</a:t>
            </a:r>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8246B2-B48B-4720-A9FC-09860A052913}" type="datetimeFigureOut">
              <a:rPr lang="pl-PL" smtClean="0"/>
              <a:t>2013-05-21</a:t>
            </a:fld>
            <a:endParaRPr lang="pl-PL"/>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pl-PL" smtClean="0"/>
              <a:t>{ Paweł Troka } {indeks 132334 } {Fizyka Techniczna } { Fizyka Stosowana } {semestr VI }</a:t>
            </a:r>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A6D631-7DC0-4E85-BE4D-13875456E586}" type="slidenum">
              <a:rPr lang="pl-PL" smtClean="0"/>
              <a:t>‹#›</a:t>
            </a:fld>
            <a:endParaRPr lang="pl-PL"/>
          </a:p>
        </p:txBody>
      </p:sp>
    </p:spTree>
    <p:extLst>
      <p:ext uri="{BB962C8B-B14F-4D97-AF65-F5344CB8AC3E}">
        <p14:creationId xmlns:p14="http://schemas.microsoft.com/office/powerpoint/2010/main" val="2756475938"/>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28A6D631-7DC0-4E85-BE4D-13875456E586}" type="slidenum">
              <a:rPr lang="pl-PL" smtClean="0"/>
              <a:t>1</a:t>
            </a:fld>
            <a:endParaRPr lang="pl-PL"/>
          </a:p>
        </p:txBody>
      </p:sp>
      <p:sp>
        <p:nvSpPr>
          <p:cNvPr id="5" name="Symbol zastępczy daty 4"/>
          <p:cNvSpPr>
            <a:spLocks noGrp="1"/>
          </p:cNvSpPr>
          <p:nvPr>
            <p:ph type="dt" idx="11"/>
          </p:nvPr>
        </p:nvSpPr>
        <p:spPr/>
        <p:txBody>
          <a:bodyPr/>
          <a:lstStyle/>
          <a:p>
            <a:fld id="{43C7C59D-174B-483C-83AD-38A178D9FA26}" type="datetime1">
              <a:rPr lang="pl-PL" smtClean="0"/>
              <a:t>2013-05-21</a:t>
            </a:fld>
            <a:endParaRPr lang="pl-PL"/>
          </a:p>
        </p:txBody>
      </p:sp>
      <p:sp>
        <p:nvSpPr>
          <p:cNvPr id="6" name="Symbol zastępczy stopki 5"/>
          <p:cNvSpPr>
            <a:spLocks noGrp="1"/>
          </p:cNvSpPr>
          <p:nvPr>
            <p:ph type="ftr" sz="quarter" idx="12"/>
          </p:nvPr>
        </p:nvSpPr>
        <p:spPr/>
        <p:txBody>
          <a:bodyPr/>
          <a:lstStyle/>
          <a:p>
            <a:r>
              <a:rPr lang="pl-PL" smtClean="0"/>
              <a:t>{ Paweł Troka } {indeks 132334 } {Fizyka Techniczna } { Fizyka Stosowana } {semestr VI }</a:t>
            </a:r>
            <a:endParaRPr lang="pl-PL"/>
          </a:p>
        </p:txBody>
      </p:sp>
      <p:sp>
        <p:nvSpPr>
          <p:cNvPr id="7" name="Symbol zastępczy nagłówka 6"/>
          <p:cNvSpPr>
            <a:spLocks noGrp="1"/>
          </p:cNvSpPr>
          <p:nvPr>
            <p:ph type="hdr" sz="quarter" idx="13"/>
          </p:nvPr>
        </p:nvSpPr>
        <p:spPr/>
        <p:txBody>
          <a:bodyPr/>
          <a:lstStyle/>
          <a:p>
            <a:r>
              <a:rPr lang="pl-PL" smtClean="0"/>
              <a:t>Seminarium specjalistyczne III</a:t>
            </a:r>
            <a:endParaRPr lang="pl-PL"/>
          </a:p>
        </p:txBody>
      </p:sp>
    </p:spTree>
    <p:extLst>
      <p:ext uri="{BB962C8B-B14F-4D97-AF65-F5344CB8AC3E}">
        <p14:creationId xmlns:p14="http://schemas.microsoft.com/office/powerpoint/2010/main" val="3434738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11"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1"/>
          <p:cNvSpPr>
            <a:spLocks noGrp="1"/>
          </p:cNvSpPr>
          <p:nvPr>
            <p:ph type="ctrTitle"/>
          </p:nvPr>
        </p:nvSpPr>
        <p:spPr>
          <a:xfrm>
            <a:off x="1216152" y="1267485"/>
            <a:ext cx="7235981" cy="5133316"/>
          </a:xfrm>
        </p:spPr>
        <p:txBody>
          <a:bodyPr/>
          <a:lstStyle>
            <a:lvl1pPr>
              <a:defRPr sz="11500"/>
            </a:lvl1pPr>
          </a:lstStyle>
          <a:p>
            <a:r>
              <a:rPr lang="pl-PL" smtClean="0"/>
              <a:t>Kliknij, aby edytować styl</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smtClean="0"/>
              <a:t>Kliknij, aby edytować styl wzorca podtytułu</a:t>
            </a:r>
            <a:endParaRPr lang="en-US" dirty="0"/>
          </a:p>
        </p:txBody>
      </p:sp>
      <p:sp>
        <p:nvSpPr>
          <p:cNvPr id="4" name="Date Placeholder 3"/>
          <p:cNvSpPr>
            <a:spLocks noGrp="1"/>
          </p:cNvSpPr>
          <p:nvPr>
            <p:ph type="dt" sz="half" idx="10"/>
          </p:nvPr>
        </p:nvSpPr>
        <p:spPr/>
        <p:txBody>
          <a:bodyPr/>
          <a:lstStyle/>
          <a:p>
            <a:fld id="{391C99BC-A46C-4189-BBFC-529280B36A20}" type="datetime1">
              <a:rPr lang="pl-PL" smtClean="0"/>
              <a:t>2013-05-21</a:t>
            </a:fld>
            <a:endParaRPr lang="pl-PL"/>
          </a:p>
        </p:txBody>
      </p:sp>
      <p:sp>
        <p:nvSpPr>
          <p:cNvPr id="5" name="Footer Placeholder 4"/>
          <p:cNvSpPr>
            <a:spLocks noGrp="1"/>
          </p:cNvSpPr>
          <p:nvPr>
            <p:ph type="ftr" sz="quarter" idx="11"/>
          </p:nvPr>
        </p:nvSpPr>
        <p:spPr/>
        <p:txBody>
          <a:bodyPr/>
          <a:lstStyle/>
          <a:p>
            <a:r>
              <a:rPr lang="pl-PL" smtClean="0"/>
              <a:t>© Paweł Troka [ptroka@fizyka.dk], Fizyka Techniczna: Fizyka Stosowana { semestr VI }</a:t>
            </a:r>
            <a:endParaRPr lang="pl-PL"/>
          </a:p>
        </p:txBody>
      </p:sp>
      <p:sp>
        <p:nvSpPr>
          <p:cNvPr id="6" name="Slide Number Placeholder 5"/>
          <p:cNvSpPr>
            <a:spLocks noGrp="1"/>
          </p:cNvSpPr>
          <p:nvPr>
            <p:ph type="sldNum" sz="quarter" idx="12"/>
          </p:nvPr>
        </p:nvSpPr>
        <p:spPr>
          <a:xfrm>
            <a:off x="8150469" y="236415"/>
            <a:ext cx="785301" cy="365125"/>
          </a:xfrm>
        </p:spPr>
        <p:txBody>
          <a:bodyPr/>
          <a:lstStyle>
            <a:lvl1pPr>
              <a:defRPr sz="1400"/>
            </a:lvl1pPr>
          </a:lstStyle>
          <a:p>
            <a:fld id="{0931897F-8F23-433E-A660-EFF8D3EDA506}" type="slidenum">
              <a:rPr lang="pl-PL" smtClean="0"/>
              <a:t>‹#›</a:t>
            </a:fld>
            <a:endParaRPr lang="pl-PL"/>
          </a:p>
        </p:txBody>
      </p:sp>
      <p:grpSp>
        <p:nvGrpSpPr>
          <p:cNvPr id="7" name="Group 6"/>
          <p:cNvGrpSpPr/>
          <p:nvPr/>
        </p:nvGrpSpPr>
        <p:grpSpPr>
          <a:xfrm>
            <a:off x="7467600" y="209550"/>
            <a:ext cx="657226" cy="431800"/>
            <a:chOff x="7467600" y="209550"/>
            <a:chExt cx="657226" cy="431800"/>
          </a:xfrm>
          <a:solidFill>
            <a:schemeClr val="tx2">
              <a:lumMod val="60000"/>
              <a:lumOff val="40000"/>
            </a:schemeClr>
          </a:solidFill>
        </p:grpSpPr>
        <p:sp>
          <p:nvSpPr>
            <p:cNvPr id="8"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Kliknij, aby edytować styl</a:t>
            </a:r>
            <a:endParaRPr lang="en-US"/>
          </a:p>
        </p:txBody>
      </p:sp>
      <p:sp>
        <p:nvSpPr>
          <p:cNvPr id="3" name="Vertical Text Placeholder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4" name="Date Placeholder 3"/>
          <p:cNvSpPr>
            <a:spLocks noGrp="1"/>
          </p:cNvSpPr>
          <p:nvPr>
            <p:ph type="dt" sz="half" idx="10"/>
          </p:nvPr>
        </p:nvSpPr>
        <p:spPr/>
        <p:txBody>
          <a:bodyPr/>
          <a:lstStyle/>
          <a:p>
            <a:fld id="{2651E5C6-7D40-490E-BFA7-373D0ACC5EE0}" type="datetime1">
              <a:rPr lang="pl-PL" smtClean="0"/>
              <a:t>2013-05-21</a:t>
            </a:fld>
            <a:endParaRPr lang="pl-PL"/>
          </a:p>
        </p:txBody>
      </p:sp>
      <p:sp>
        <p:nvSpPr>
          <p:cNvPr id="5" name="Footer Placeholder 4"/>
          <p:cNvSpPr>
            <a:spLocks noGrp="1"/>
          </p:cNvSpPr>
          <p:nvPr>
            <p:ph type="ftr" sz="quarter" idx="11"/>
          </p:nvPr>
        </p:nvSpPr>
        <p:spPr/>
        <p:txBody>
          <a:bodyPr/>
          <a:lstStyle/>
          <a:p>
            <a:r>
              <a:rPr lang="pl-PL" smtClean="0"/>
              <a:t>© Paweł Troka [ptroka@fizyka.dk], Fizyka Techniczna: Fizyka Stosowana { semestr VI }</a:t>
            </a:r>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pl-PL" smtClean="0"/>
              <a:t>Kliknij, aby edytować styl</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4" name="Date Placeholder 3"/>
          <p:cNvSpPr>
            <a:spLocks noGrp="1"/>
          </p:cNvSpPr>
          <p:nvPr>
            <p:ph type="dt" sz="half" idx="10"/>
          </p:nvPr>
        </p:nvSpPr>
        <p:spPr/>
        <p:txBody>
          <a:bodyPr/>
          <a:lstStyle/>
          <a:p>
            <a:fld id="{FD191004-5EFC-4FF2-B5EA-647A0D7149B4}" type="datetime1">
              <a:rPr lang="pl-PL" smtClean="0"/>
              <a:t>2013-05-21</a:t>
            </a:fld>
            <a:endParaRPr lang="pl-PL"/>
          </a:p>
        </p:txBody>
      </p:sp>
      <p:sp>
        <p:nvSpPr>
          <p:cNvPr id="5" name="Footer Placeholder 4"/>
          <p:cNvSpPr>
            <a:spLocks noGrp="1"/>
          </p:cNvSpPr>
          <p:nvPr>
            <p:ph type="ftr" sz="quarter" idx="11"/>
          </p:nvPr>
        </p:nvSpPr>
        <p:spPr/>
        <p:txBody>
          <a:bodyPr/>
          <a:lstStyle/>
          <a:p>
            <a:r>
              <a:rPr lang="pl-PL" smtClean="0"/>
              <a:t>© Paweł Troka [ptroka@fizyka.dk], Fizyka Techniczna: Fizyka Stosowana { semestr VI }</a:t>
            </a:r>
            <a:endParaRPr lang="pl-PL"/>
          </a:p>
        </p:txBody>
      </p:sp>
      <p:sp>
        <p:nvSpPr>
          <p:cNvPr id="6" name="Slide Number Placeholder 5"/>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noAutofit/>
          </a:bodyPr>
          <a:lstStyle>
            <a:lvl1pPr algn="l">
              <a:defRPr sz="7200" baseline="0">
                <a:ln w="12700">
                  <a:solidFill>
                    <a:schemeClr val="tx2"/>
                  </a:solidFill>
                </a:ln>
              </a:defRPr>
            </a:lvl1pPr>
          </a:lstStyle>
          <a:p>
            <a:r>
              <a:rPr lang="pl-PL" smtClean="0"/>
              <a:t>Kliknij, aby edytować styl</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7" name="Date Placeholder 6"/>
          <p:cNvSpPr>
            <a:spLocks noGrp="1"/>
          </p:cNvSpPr>
          <p:nvPr>
            <p:ph type="dt" sz="half" idx="10"/>
          </p:nvPr>
        </p:nvSpPr>
        <p:spPr/>
        <p:txBody>
          <a:bodyPr/>
          <a:lstStyle/>
          <a:p>
            <a:fld id="{568F9F92-9377-4B54-869C-CDE2B9135CE1}" type="datetime1">
              <a:rPr lang="pl-PL" smtClean="0"/>
              <a:t>2013-05-21</a:t>
            </a:fld>
            <a:endParaRPr lang="pl-PL"/>
          </a:p>
        </p:txBody>
      </p:sp>
      <p:sp>
        <p:nvSpPr>
          <p:cNvPr id="10" name="Slide Number Placeholder 9"/>
          <p:cNvSpPr>
            <a:spLocks noGrp="1"/>
          </p:cNvSpPr>
          <p:nvPr>
            <p:ph type="sldNum" sz="quarter" idx="11"/>
          </p:nvPr>
        </p:nvSpPr>
        <p:spPr/>
        <p:txBody>
          <a:bodyPr/>
          <a:lstStyle/>
          <a:p>
            <a:fld id="{0931897F-8F23-433E-A660-EFF8D3EDA506}" type="slidenum">
              <a:rPr lang="pl-PL" smtClean="0"/>
              <a:t>‹#›</a:t>
            </a:fld>
            <a:endParaRPr lang="pl-PL"/>
          </a:p>
        </p:txBody>
      </p:sp>
      <p:sp>
        <p:nvSpPr>
          <p:cNvPr id="12" name="Footer Placeholder 11"/>
          <p:cNvSpPr>
            <a:spLocks noGrp="1"/>
          </p:cNvSpPr>
          <p:nvPr>
            <p:ph type="ftr" sz="quarter" idx="12"/>
          </p:nvPr>
        </p:nvSpPr>
        <p:spPr/>
        <p:txBody>
          <a:bodyPr/>
          <a:lstStyle/>
          <a:p>
            <a:r>
              <a:rPr lang="pl-PL" smtClean="0"/>
              <a:t>© Paweł Troka [ptroka@fizyka.dk], Fizyka Techniczna: Fizyka Stosowana { semestr VI }</a:t>
            </a:r>
            <a:endParaRPr lang="pl-PL"/>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smtClean="0"/>
              <a:t>Kliknij, aby edytować style wzorca tekstu</a:t>
            </a:r>
          </a:p>
        </p:txBody>
      </p:sp>
      <p:sp>
        <p:nvSpPr>
          <p:cNvPr id="13" name="Title 1"/>
          <p:cNvSpPr>
            <a:spLocks noGrp="1"/>
          </p:cNvSpPr>
          <p:nvPr>
            <p:ph type="title"/>
          </p:nvPr>
        </p:nvSpPr>
        <p:spPr>
          <a:xfrm>
            <a:off x="1219200" y="5257800"/>
            <a:ext cx="7239000" cy="1143000"/>
          </a:xfrm>
        </p:spPr>
        <p:txBody>
          <a:bodyPr>
            <a:noAutofit/>
          </a:bodyPr>
          <a:lstStyle>
            <a:lvl1pPr algn="l">
              <a:defRPr sz="7200" baseline="0">
                <a:ln w="12700">
                  <a:solidFill>
                    <a:schemeClr val="tx2"/>
                  </a:solidFill>
                </a:ln>
              </a:defRPr>
            </a:lvl1pPr>
          </a:lstStyle>
          <a:p>
            <a:r>
              <a:rPr lang="pl-PL" smtClean="0"/>
              <a:t>Kliknij, aby edytować styl</a:t>
            </a:r>
            <a:endParaRPr lang="en-US" dirty="0"/>
          </a:p>
        </p:txBody>
      </p:sp>
      <p:sp>
        <p:nvSpPr>
          <p:cNvPr id="19" name="Date Placeholder 18"/>
          <p:cNvSpPr>
            <a:spLocks noGrp="1"/>
          </p:cNvSpPr>
          <p:nvPr>
            <p:ph type="dt" sz="half" idx="10"/>
          </p:nvPr>
        </p:nvSpPr>
        <p:spPr/>
        <p:txBody>
          <a:bodyPr/>
          <a:lstStyle/>
          <a:p>
            <a:fld id="{DDBE9653-AA00-4E95-9017-4FE476BC2FDF}" type="datetime1">
              <a:rPr lang="pl-PL" smtClean="0"/>
              <a:t>2013-05-21</a:t>
            </a:fld>
            <a:endParaRPr lang="pl-PL"/>
          </a:p>
        </p:txBody>
      </p:sp>
      <p:sp>
        <p:nvSpPr>
          <p:cNvPr id="20" name="Slide Number Placeholder 19"/>
          <p:cNvSpPr>
            <a:spLocks noGrp="1"/>
          </p:cNvSpPr>
          <p:nvPr>
            <p:ph type="sldNum" sz="quarter" idx="11"/>
          </p:nvPr>
        </p:nvSpPr>
        <p:spPr/>
        <p:txBody>
          <a:bodyPr/>
          <a:lstStyle/>
          <a:p>
            <a:fld id="{0931897F-8F23-433E-A660-EFF8D3EDA506}" type="slidenum">
              <a:rPr lang="pl-PL" smtClean="0"/>
              <a:t>‹#›</a:t>
            </a:fld>
            <a:endParaRPr lang="pl-PL"/>
          </a:p>
        </p:txBody>
      </p:sp>
      <p:sp>
        <p:nvSpPr>
          <p:cNvPr id="21" name="Footer Placeholder 20"/>
          <p:cNvSpPr>
            <a:spLocks noGrp="1"/>
          </p:cNvSpPr>
          <p:nvPr>
            <p:ph type="ftr" sz="quarter" idx="12"/>
          </p:nvPr>
        </p:nvSpPr>
        <p:spPr/>
        <p:txBody>
          <a:bodyPr/>
          <a:lstStyle/>
          <a:p>
            <a:r>
              <a:rPr lang="pl-PL" smtClean="0"/>
              <a:t>© Paweł Troka [ptroka@fizyka.dk], Fizyka Techniczna: Fizyka Stosowana { semestr VI }</a:t>
            </a:r>
            <a:endParaRPr lang="pl-PL"/>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smtClean="0"/>
              <a:t>Kliknij, aby edytować styl</a:t>
            </a:r>
            <a:endParaRPr lang="en-US" dirty="0"/>
          </a:p>
        </p:txBody>
      </p:sp>
      <p:sp>
        <p:nvSpPr>
          <p:cNvPr id="5" name="Date Placeholder 4"/>
          <p:cNvSpPr>
            <a:spLocks noGrp="1"/>
          </p:cNvSpPr>
          <p:nvPr>
            <p:ph type="dt" sz="half" idx="10"/>
          </p:nvPr>
        </p:nvSpPr>
        <p:spPr/>
        <p:txBody>
          <a:bodyPr/>
          <a:lstStyle/>
          <a:p>
            <a:fld id="{387287A8-33E3-4F31-AF08-799348D25E29}" type="datetime1">
              <a:rPr lang="pl-PL" smtClean="0"/>
              <a:t>2013-05-21</a:t>
            </a:fld>
            <a:endParaRPr lang="pl-PL"/>
          </a:p>
        </p:txBody>
      </p:sp>
      <p:sp>
        <p:nvSpPr>
          <p:cNvPr id="6" name="Footer Placeholder 5"/>
          <p:cNvSpPr>
            <a:spLocks noGrp="1"/>
          </p:cNvSpPr>
          <p:nvPr>
            <p:ph type="ftr" sz="quarter" idx="11"/>
          </p:nvPr>
        </p:nvSpPr>
        <p:spPr/>
        <p:txBody>
          <a:bodyPr/>
          <a:lstStyle/>
          <a:p>
            <a:r>
              <a:rPr lang="pl-PL" smtClean="0"/>
              <a:t>© Paweł Troka [ptroka@fizyka.dk], Fizyka Techniczna: Fizyka Stosowana { semestr VI }</a:t>
            </a:r>
            <a:endParaRPr lang="pl-PL"/>
          </a:p>
        </p:txBody>
      </p:sp>
      <p:sp>
        <p:nvSpPr>
          <p:cNvPr id="7" name="Slide Number Placeholder 6"/>
          <p:cNvSpPr>
            <a:spLocks noGrp="1"/>
          </p:cNvSpPr>
          <p:nvPr>
            <p:ph type="sldNum" sz="quarter" idx="12"/>
          </p:nvPr>
        </p:nvSpPr>
        <p:spPr/>
        <p:txBody>
          <a:bodyPr/>
          <a:lstStyle/>
          <a:p>
            <a:fld id="{0931897F-8F23-433E-A660-EFF8D3EDA506}" type="slidenum">
              <a:rPr lang="pl-PL" smtClean="0"/>
              <a:t>‹#›</a:t>
            </a:fld>
            <a:endParaRPr lang="pl-PL"/>
          </a:p>
        </p:txBody>
      </p:sp>
      <p:sp>
        <p:nvSpPr>
          <p:cNvPr id="9" name="Content Placeholder 8"/>
          <p:cNvSpPr>
            <a:spLocks noGrp="1"/>
          </p:cNvSpPr>
          <p:nvPr>
            <p:ph sz="quarter" idx="13"/>
          </p:nvPr>
        </p:nvSpPr>
        <p:spPr>
          <a:xfrm>
            <a:off x="1216152" y="841248"/>
            <a:ext cx="3730752" cy="4389120"/>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smtClean="0"/>
              <a:t>Kliknij, aby edytować styl</a:t>
            </a:r>
            <a:endParaRPr lang="en-US" dirty="0"/>
          </a:p>
        </p:txBody>
      </p:sp>
      <p:sp>
        <p:nvSpPr>
          <p:cNvPr id="3" name="Text Placeholder 2"/>
          <p:cNvSpPr>
            <a:spLocks noGrp="1"/>
          </p:cNvSpPr>
          <p:nvPr>
            <p:ph type="body" idx="1"/>
          </p:nvPr>
        </p:nvSpPr>
        <p:spPr>
          <a:xfrm>
            <a:off x="1219200" y="841248"/>
            <a:ext cx="3733800"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5" name="Text Placeholder 4"/>
          <p:cNvSpPr>
            <a:spLocks noGrp="1"/>
          </p:cNvSpPr>
          <p:nvPr>
            <p:ph type="body" sz="quarter" idx="3"/>
          </p:nvPr>
        </p:nvSpPr>
        <p:spPr>
          <a:xfrm>
            <a:off x="5105400" y="841248"/>
            <a:ext cx="3735267"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7" name="Date Placeholder 6"/>
          <p:cNvSpPr>
            <a:spLocks noGrp="1"/>
          </p:cNvSpPr>
          <p:nvPr>
            <p:ph type="dt" sz="half" idx="10"/>
          </p:nvPr>
        </p:nvSpPr>
        <p:spPr/>
        <p:txBody>
          <a:bodyPr/>
          <a:lstStyle/>
          <a:p>
            <a:fld id="{E9CBB14C-2E16-4933-9BAD-3086A4FBA55A}" type="datetime1">
              <a:rPr lang="pl-PL" smtClean="0"/>
              <a:t>2013-05-21</a:t>
            </a:fld>
            <a:endParaRPr lang="pl-PL"/>
          </a:p>
        </p:txBody>
      </p:sp>
      <p:sp>
        <p:nvSpPr>
          <p:cNvPr id="8" name="Footer Placeholder 7"/>
          <p:cNvSpPr>
            <a:spLocks noGrp="1"/>
          </p:cNvSpPr>
          <p:nvPr>
            <p:ph type="ftr" sz="quarter" idx="11"/>
          </p:nvPr>
        </p:nvSpPr>
        <p:spPr/>
        <p:txBody>
          <a:bodyPr/>
          <a:lstStyle/>
          <a:p>
            <a:r>
              <a:rPr lang="pl-PL" smtClean="0"/>
              <a:t>© Paweł Troka [ptroka@fizyka.dk], Fizyka Techniczna: Fizyka Stosowana { semestr VI }</a:t>
            </a:r>
            <a:endParaRPr lang="pl-PL"/>
          </a:p>
        </p:txBody>
      </p:sp>
      <p:sp>
        <p:nvSpPr>
          <p:cNvPr id="9" name="Slide Number Placeholder 8"/>
          <p:cNvSpPr>
            <a:spLocks noGrp="1"/>
          </p:cNvSpPr>
          <p:nvPr>
            <p:ph type="sldNum" sz="quarter" idx="12"/>
          </p:nvPr>
        </p:nvSpPr>
        <p:spPr/>
        <p:txBody>
          <a:bodyPr/>
          <a:lstStyle/>
          <a:p>
            <a:fld id="{0931897F-8F23-433E-A660-EFF8D3EDA506}" type="slidenum">
              <a:rPr lang="pl-PL" smtClean="0"/>
              <a:t>‹#›</a:t>
            </a:fld>
            <a:endParaRPr lang="pl-PL"/>
          </a:p>
        </p:txBody>
      </p:sp>
      <p:sp>
        <p:nvSpPr>
          <p:cNvPr id="11" name="Content Placeholder 10"/>
          <p:cNvSpPr>
            <a:spLocks noGrp="1"/>
          </p:cNvSpPr>
          <p:nvPr>
            <p:ph sz="quarter" idx="13"/>
          </p:nvPr>
        </p:nvSpPr>
        <p:spPr>
          <a:xfrm>
            <a:off x="1216152" y="1380744"/>
            <a:ext cx="3730752" cy="3840480"/>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smtClean="0"/>
              <a:t>Kliknij, aby edytować styl</a:t>
            </a:r>
            <a:endParaRPr lang="en-US" dirty="0"/>
          </a:p>
        </p:txBody>
      </p:sp>
      <p:sp>
        <p:nvSpPr>
          <p:cNvPr id="3" name="Date Placeholder 2"/>
          <p:cNvSpPr>
            <a:spLocks noGrp="1"/>
          </p:cNvSpPr>
          <p:nvPr>
            <p:ph type="dt" sz="half" idx="10"/>
          </p:nvPr>
        </p:nvSpPr>
        <p:spPr/>
        <p:txBody>
          <a:bodyPr/>
          <a:lstStyle/>
          <a:p>
            <a:fld id="{720B0D6B-FA5D-4F31-B7BF-9F2BF44D7022}" type="datetime1">
              <a:rPr lang="pl-PL" smtClean="0"/>
              <a:t>2013-05-21</a:t>
            </a:fld>
            <a:endParaRPr lang="pl-PL"/>
          </a:p>
        </p:txBody>
      </p:sp>
      <p:sp>
        <p:nvSpPr>
          <p:cNvPr id="4" name="Footer Placeholder 3"/>
          <p:cNvSpPr>
            <a:spLocks noGrp="1"/>
          </p:cNvSpPr>
          <p:nvPr>
            <p:ph type="ftr" sz="quarter" idx="11"/>
          </p:nvPr>
        </p:nvSpPr>
        <p:spPr/>
        <p:txBody>
          <a:bodyPr/>
          <a:lstStyle/>
          <a:p>
            <a:r>
              <a:rPr lang="pl-PL" smtClean="0"/>
              <a:t>© Paweł Troka [ptroka@fizyka.dk], Fizyka Techniczna: Fizyka Stosowana { semestr VI }</a:t>
            </a:r>
            <a:endParaRPr lang="pl-PL"/>
          </a:p>
        </p:txBody>
      </p:sp>
      <p:sp>
        <p:nvSpPr>
          <p:cNvPr id="5" name="Slide Number Placeholder 4"/>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DA32AEA-93C4-441E-B4C0-9F1EBBA4337A}" type="datetime1">
              <a:rPr lang="pl-PL" smtClean="0"/>
              <a:t>2013-05-21</a:t>
            </a:fld>
            <a:endParaRPr lang="pl-PL"/>
          </a:p>
        </p:txBody>
      </p:sp>
      <p:sp>
        <p:nvSpPr>
          <p:cNvPr id="6" name="Slide Number Placeholder 5"/>
          <p:cNvSpPr>
            <a:spLocks noGrp="1"/>
          </p:cNvSpPr>
          <p:nvPr>
            <p:ph type="sldNum" sz="quarter" idx="11"/>
          </p:nvPr>
        </p:nvSpPr>
        <p:spPr/>
        <p:txBody>
          <a:bodyPr/>
          <a:lstStyle/>
          <a:p>
            <a:fld id="{0931897F-8F23-433E-A660-EFF8D3EDA506}" type="slidenum">
              <a:rPr lang="pl-PL" smtClean="0"/>
              <a:t>‹#›</a:t>
            </a:fld>
            <a:endParaRPr lang="pl-PL"/>
          </a:p>
        </p:txBody>
      </p:sp>
      <p:sp>
        <p:nvSpPr>
          <p:cNvPr id="7" name="Footer Placeholder 6"/>
          <p:cNvSpPr>
            <a:spLocks noGrp="1"/>
          </p:cNvSpPr>
          <p:nvPr>
            <p:ph type="ftr" sz="quarter" idx="12"/>
          </p:nvPr>
        </p:nvSpPr>
        <p:spPr/>
        <p:txBody>
          <a:bodyPr/>
          <a:lstStyle/>
          <a:p>
            <a:r>
              <a:rPr lang="pl-PL" smtClean="0"/>
              <a:t>© Paweł Troka [ptroka@fizyka.dk], Fizyka Techniczna: Fizyka Stosowana { semestr VI }</a:t>
            </a:r>
            <a:endParaRPr lang="pl-PL"/>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nchor="b"/>
          <a:lstStyle>
            <a:lvl1pPr algn="l">
              <a:defRPr sz="2000" b="1">
                <a:ln>
                  <a:noFill/>
                </a:ln>
                <a:solidFill>
                  <a:srgbClr val="FF7605"/>
                </a:solidFill>
                <a:effectLst/>
              </a:defRPr>
            </a:lvl1pPr>
          </a:lstStyle>
          <a:p>
            <a:r>
              <a:rPr lang="pl-PL" smtClean="0"/>
              <a:t>Kliknij, aby edytować styl</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14" name="Content Placeholder 13"/>
          <p:cNvSpPr>
            <a:spLocks noGrp="1"/>
          </p:cNvSpPr>
          <p:nvPr>
            <p:ph sz="quarter" idx="13"/>
          </p:nvPr>
        </p:nvSpPr>
        <p:spPr>
          <a:xfrm>
            <a:off x="914400" y="381000"/>
            <a:ext cx="4800600" cy="5943600"/>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9" name="Date Placeholder 8"/>
          <p:cNvSpPr>
            <a:spLocks noGrp="1"/>
          </p:cNvSpPr>
          <p:nvPr>
            <p:ph type="dt" sz="half" idx="14"/>
          </p:nvPr>
        </p:nvSpPr>
        <p:spPr/>
        <p:txBody>
          <a:bodyPr/>
          <a:lstStyle/>
          <a:p>
            <a:fld id="{047D3637-45D8-4A03-AD3B-48F7A82E4809}" type="datetime1">
              <a:rPr lang="pl-PL" smtClean="0"/>
              <a:t>2013-05-21</a:t>
            </a:fld>
            <a:endParaRPr lang="pl-PL"/>
          </a:p>
        </p:txBody>
      </p:sp>
      <p:sp>
        <p:nvSpPr>
          <p:cNvPr id="10" name="Slide Number Placeholder 9"/>
          <p:cNvSpPr>
            <a:spLocks noGrp="1"/>
          </p:cNvSpPr>
          <p:nvPr>
            <p:ph type="sldNum" sz="quarter" idx="15"/>
          </p:nvPr>
        </p:nvSpPr>
        <p:spPr/>
        <p:txBody>
          <a:bodyPr/>
          <a:lstStyle/>
          <a:p>
            <a:fld id="{0931897F-8F23-433E-A660-EFF8D3EDA506}" type="slidenum">
              <a:rPr lang="pl-PL" smtClean="0"/>
              <a:t>‹#›</a:t>
            </a:fld>
            <a:endParaRPr lang="pl-PL"/>
          </a:p>
        </p:txBody>
      </p:sp>
      <p:sp>
        <p:nvSpPr>
          <p:cNvPr id="13" name="Footer Placeholder 12"/>
          <p:cNvSpPr>
            <a:spLocks noGrp="1"/>
          </p:cNvSpPr>
          <p:nvPr>
            <p:ph type="ftr" sz="quarter" idx="16"/>
          </p:nvPr>
        </p:nvSpPr>
        <p:spPr/>
        <p:txBody>
          <a:bodyPr/>
          <a:lstStyle/>
          <a:p>
            <a:r>
              <a:rPr lang="pl-PL" smtClean="0"/>
              <a:t>© Paweł Troka [ptroka@fizyka.dk], Fizyka Techniczna: Fizyka Stosowana { semestr VI }</a:t>
            </a:r>
            <a:endParaRPr lang="pl-PL"/>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nchor="b"/>
          <a:lstStyle>
            <a:lvl1pPr algn="l">
              <a:defRPr sz="2000" b="1">
                <a:ln w="12700">
                  <a:noFill/>
                </a:ln>
                <a:solidFill>
                  <a:schemeClr val="tx1"/>
                </a:solidFill>
                <a:effectLst/>
              </a:defRPr>
            </a:lvl1pPr>
          </a:lstStyle>
          <a:p>
            <a:r>
              <a:rPr lang="pl-PL" smtClean="0"/>
              <a:t>Kliknij, aby edytować styl</a:t>
            </a:r>
            <a:endParaRPr lang="en-US" dirty="0"/>
          </a:p>
        </p:txBody>
      </p:sp>
      <p:sp>
        <p:nvSpPr>
          <p:cNvPr id="3" name="Picture Placeholder 2"/>
          <p:cNvSpPr>
            <a:spLocks noGrp="1"/>
          </p:cNvSpPr>
          <p:nvPr>
            <p:ph type="pic" idx="1"/>
          </p:nvPr>
        </p:nvSpPr>
        <p:spPr>
          <a:xfrm>
            <a:off x="1323975" y="381000"/>
            <a:ext cx="5867400" cy="40814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smtClean="0"/>
              <a:t>Kliknij ikonę, aby dodać obraz</a:t>
            </a:r>
            <a:endParaRPr lang="en-US"/>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Date Placeholder 4"/>
          <p:cNvSpPr>
            <a:spLocks noGrp="1"/>
          </p:cNvSpPr>
          <p:nvPr>
            <p:ph type="dt" sz="half" idx="10"/>
          </p:nvPr>
        </p:nvSpPr>
        <p:spPr/>
        <p:txBody>
          <a:bodyPr/>
          <a:lstStyle/>
          <a:p>
            <a:fld id="{611C5516-BA35-49B4-8D16-3592E7D382BD}" type="datetime1">
              <a:rPr lang="pl-PL" smtClean="0"/>
              <a:t>2013-05-21</a:t>
            </a:fld>
            <a:endParaRPr lang="pl-PL"/>
          </a:p>
        </p:txBody>
      </p:sp>
      <p:sp>
        <p:nvSpPr>
          <p:cNvPr id="6" name="Footer Placeholder 5"/>
          <p:cNvSpPr>
            <a:spLocks noGrp="1"/>
          </p:cNvSpPr>
          <p:nvPr>
            <p:ph type="ftr" sz="quarter" idx="11"/>
          </p:nvPr>
        </p:nvSpPr>
        <p:spPr/>
        <p:txBody>
          <a:bodyPr/>
          <a:lstStyle/>
          <a:p>
            <a:r>
              <a:rPr lang="pl-PL" smtClean="0"/>
              <a:t>© Paweł Troka [ptroka@fizyka.dk], Fizyka Techniczna: Fizyka Stosowana { semestr VI }</a:t>
            </a:r>
            <a:endParaRPr lang="pl-PL"/>
          </a:p>
        </p:txBody>
      </p:sp>
      <p:sp>
        <p:nvSpPr>
          <p:cNvPr id="7" name="Slide Number Placeholder 6"/>
          <p:cNvSpPr>
            <a:spLocks noGrp="1"/>
          </p:cNvSpPr>
          <p:nvPr>
            <p:ph type="sldNum" sz="quarter" idx="12"/>
          </p:nvPr>
        </p:nvSpPr>
        <p:spPr/>
        <p:txBody>
          <a:bodyPr/>
          <a:lstStyle/>
          <a:p>
            <a:fld id="{0931897F-8F23-433E-A660-EFF8D3EDA506}" type="slidenum">
              <a:rPr lang="pl-PL" smtClean="0"/>
              <a:t>‹#›</a:t>
            </a:fld>
            <a:endParaRPr lang="pl-PL"/>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Placeholder 1"/>
          <p:cNvSpPr>
            <a:spLocks noGrp="1"/>
          </p:cNvSpPr>
          <p:nvPr>
            <p:ph type="title"/>
          </p:nvPr>
        </p:nvSpPr>
        <p:spPr>
          <a:xfrm>
            <a:off x="1219200" y="5257800"/>
            <a:ext cx="7239000" cy="1143000"/>
          </a:xfrm>
          <a:prstGeom prst="rect">
            <a:avLst/>
          </a:prstGeom>
        </p:spPr>
        <p:txBody>
          <a:bodyPr vert="horz" lIns="91440" tIns="45720" rIns="91440" bIns="45720" rtlCol="0" anchor="b">
            <a:noAutofit/>
          </a:bodyPr>
          <a:lstStyle/>
          <a:p>
            <a:endParaRPr lang="en-US" dirty="0"/>
          </a:p>
        </p:txBody>
      </p:sp>
      <p:sp>
        <p:nvSpPr>
          <p:cNvPr id="3" name="Text Placeholder 2"/>
          <p:cNvSpPr>
            <a:spLocks noGrp="1"/>
          </p:cNvSpPr>
          <p:nvPr>
            <p:ph type="body" idx="1"/>
          </p:nvPr>
        </p:nvSpPr>
        <p:spPr>
          <a:xfrm>
            <a:off x="1219200" y="838200"/>
            <a:ext cx="7467600" cy="4419600"/>
          </a:xfrm>
          <a:prstGeom prst="rect">
            <a:avLst/>
          </a:prstGeom>
        </p:spPr>
        <p:txBody>
          <a:bodyPr vert="horz" lIns="91440" tIns="45720" rIns="91440" bIns="45720" rtlCol="0">
            <a:normAutofit/>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5" name="Footer Placeholder 4"/>
          <p:cNvSpPr>
            <a:spLocks noGrp="1"/>
          </p:cNvSpPr>
          <p:nvPr>
            <p:ph type="ftr" sz="quarter" idx="3"/>
          </p:nvPr>
        </p:nvSpPr>
        <p:spPr>
          <a:xfrm>
            <a:off x="1259680" y="6553200"/>
            <a:ext cx="7162800" cy="228600"/>
          </a:xfrm>
          <a:prstGeom prst="rect">
            <a:avLst/>
          </a:prstGeom>
        </p:spPr>
        <p:txBody>
          <a:bodyPr vert="horz" lIns="91440" tIns="45720" rIns="91440" bIns="45720" rtlCol="0" anchor="ctr"/>
          <a:lstStyle>
            <a:lvl1pPr algn="l">
              <a:defRPr sz="1200">
                <a:solidFill>
                  <a:schemeClr val="tx1">
                    <a:lumMod val="60000"/>
                    <a:lumOff val="40000"/>
                  </a:schemeClr>
                </a:solidFill>
              </a:defRPr>
            </a:lvl1pPr>
          </a:lstStyle>
          <a:p>
            <a:r>
              <a:rPr lang="pl-PL" smtClean="0"/>
              <a:t>© Paweł Troka [ptroka@fizyka.dk], Fizyka Techniczna: Fizyka Stosowana { semestr VI }</a:t>
            </a:r>
            <a:endParaRPr lang="pl-PL"/>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lIns="91440" tIns="45720" rIns="91440" bIns="45720" rtlCol="0" anchor="ctr"/>
          <a:lstStyle>
            <a:lvl1pPr algn="l">
              <a:defRPr sz="1200" b="0">
                <a:solidFill>
                  <a:schemeClr val="tx2">
                    <a:lumMod val="60000"/>
                    <a:lumOff val="40000"/>
                  </a:schemeClr>
                </a:solidFill>
              </a:defRPr>
            </a:lvl1pPr>
          </a:lstStyle>
          <a:p>
            <a:fld id="{0931897F-8F23-433E-A660-EFF8D3EDA506}" type="slidenum">
              <a:rPr lang="pl-PL" smtClean="0"/>
              <a:t>‹#›</a:t>
            </a:fld>
            <a:endParaRPr lang="pl-PL"/>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2"/>
          </p:nvPr>
        </p:nvSpPr>
        <p:spPr>
          <a:xfrm rot="16200000">
            <a:off x="-1198682" y="4821116"/>
            <a:ext cx="2625969" cy="228600"/>
          </a:xfrm>
          <a:prstGeom prst="rect">
            <a:avLst/>
          </a:prstGeom>
        </p:spPr>
        <p:txBody>
          <a:bodyPr vert="horz" lIns="91440" tIns="45720" rIns="91440" bIns="45720" rtlCol="0" anchor="ctr"/>
          <a:lstStyle>
            <a:lvl1pPr algn="l">
              <a:defRPr sz="1200">
                <a:solidFill>
                  <a:srgbClr val="FFFFFF"/>
                </a:solidFill>
              </a:defRPr>
            </a:lvl1pPr>
          </a:lstStyle>
          <a:p>
            <a:fld id="{86DF2DE6-8662-4DD7-BD4A-6F16964E78D5}" type="datetime1">
              <a:rPr lang="pl-PL" smtClean="0"/>
              <a:t>2013-05-21</a:t>
            </a:fld>
            <a:endParaRPr lang="pl-PL"/>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hf hdr="0"/>
  <p:txStyles>
    <p:titleStyle>
      <a:lvl1pPr algn="l" defTabSz="914400" rtl="0" eaLnBrk="1" latinLnBrk="0" hangingPunct="1">
        <a:spcBef>
          <a:spcPct val="0"/>
        </a:spcBef>
        <a:buNone/>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en.wikipedia.org/wiki/Project_Longshot" TargetMode="External"/><Relationship Id="rId13" Type="http://schemas.openxmlformats.org/officeDocument/2006/relationships/hyperlink" Target="http://en.wikipedia.org/wiki/Matrioshka_brain" TargetMode="External"/><Relationship Id="rId18" Type="http://schemas.openxmlformats.org/officeDocument/2006/relationships/hyperlink" Target="http://en.wikipedia.org/wiki/Ancient_astronauts" TargetMode="External"/><Relationship Id="rId26" Type="http://schemas.openxmlformats.org/officeDocument/2006/relationships/image" Target="../media/image77.png"/><Relationship Id="rId3" Type="http://schemas.openxmlformats.org/officeDocument/2006/relationships/hyperlink" Target="http://io9.com/11-of-the-weirdest-solutions-to-the-fermi-paradox-456850746" TargetMode="External"/><Relationship Id="rId21" Type="http://schemas.openxmlformats.org/officeDocument/2006/relationships/hyperlink" Target="http://en.wikipedia.org/wiki/Intelligent_Life_in_the_Universe_(book)#Shklovski_and_Sagan" TargetMode="External"/><Relationship Id="rId7" Type="http://schemas.openxmlformats.org/officeDocument/2006/relationships/hyperlink" Target="http://en.wikipedia.org/wiki/Project_Daedalus" TargetMode="External"/><Relationship Id="rId12" Type="http://schemas.openxmlformats.org/officeDocument/2006/relationships/hyperlink" Target="http://en.wikipedia.org/wiki/Dyson_sphere" TargetMode="External"/><Relationship Id="rId17" Type="http://schemas.openxmlformats.org/officeDocument/2006/relationships/hyperlink" Target="http://en.wikipedia.org/wiki/Technological_singularity" TargetMode="External"/><Relationship Id="rId25" Type="http://schemas.openxmlformats.org/officeDocument/2006/relationships/hyperlink" Target="http://en.wikipedia.org/wiki/Earth_Similarity_Index" TargetMode="External"/><Relationship Id="rId2" Type="http://schemas.openxmlformats.org/officeDocument/2006/relationships/hyperlink" Target="http://en.wikipedia.org/wiki/Fermi_paradox" TargetMode="External"/><Relationship Id="rId16" Type="http://schemas.openxmlformats.org/officeDocument/2006/relationships/hyperlink" Target="http://en.wikipedia.org/wiki/Alderson_disk" TargetMode="External"/><Relationship Id="rId20" Type="http://schemas.openxmlformats.org/officeDocument/2006/relationships/hyperlink" Target="http://en.wikipedia.org/wiki/Planetarium_hypothesis" TargetMode="External"/><Relationship Id="rId1" Type="http://schemas.openxmlformats.org/officeDocument/2006/relationships/slideLayout" Target="../slideLayouts/slideLayout2.xml"/><Relationship Id="rId6" Type="http://schemas.openxmlformats.org/officeDocument/2006/relationships/hyperlink" Target="http://en.wikipedia.org/wiki/Project_Orion_(nuclear_propulsion)" TargetMode="External"/><Relationship Id="rId11" Type="http://schemas.openxmlformats.org/officeDocument/2006/relationships/hyperlink" Target="http://en.wikipedia.org/wiki/Rare_Earth_hypothesis" TargetMode="External"/><Relationship Id="rId24" Type="http://schemas.openxmlformats.org/officeDocument/2006/relationships/hyperlink" Target="http://en.wikipedia.org/wiki/KOI-1686.01" TargetMode="External"/><Relationship Id="rId5" Type="http://schemas.openxmlformats.org/officeDocument/2006/relationships/hyperlink" Target="http://abyss.uoregon.edu/~js/cosmo/lectures/lec28.html" TargetMode="External"/><Relationship Id="rId15" Type="http://schemas.openxmlformats.org/officeDocument/2006/relationships/hyperlink" Target="http://en.wikipedia.org/wiki/Stellar_engine" TargetMode="External"/><Relationship Id="rId23" Type="http://schemas.openxmlformats.org/officeDocument/2006/relationships/hyperlink" Target="http://en.wikipedia.org/wiki/Gliese_581_d" TargetMode="External"/><Relationship Id="rId10" Type="http://schemas.openxmlformats.org/officeDocument/2006/relationships/hyperlink" Target="http://en.wikipedia.org/wiki/Drake_equation" TargetMode="External"/><Relationship Id="rId19" Type="http://schemas.openxmlformats.org/officeDocument/2006/relationships/hyperlink" Target="http://en.wikipedia.org/wiki/Zoo_hypothesis" TargetMode="External"/><Relationship Id="rId4" Type="http://schemas.openxmlformats.org/officeDocument/2006/relationships/hyperlink" Target="http://www.fermisparadox.com/" TargetMode="External"/><Relationship Id="rId9" Type="http://schemas.openxmlformats.org/officeDocument/2006/relationships/hyperlink" Target="http://en.wikipedia.org/wiki/Self-replicating_spacecraft" TargetMode="External"/><Relationship Id="rId14" Type="http://schemas.openxmlformats.org/officeDocument/2006/relationships/hyperlink" Target="http://en.wikipedia.org/wiki/Kardashev_scale" TargetMode="External"/><Relationship Id="rId22" Type="http://schemas.openxmlformats.org/officeDocument/2006/relationships/hyperlink" Target="http://en.wikipedia.org/wiki/Gliese_581_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144767"/>
            <a:ext cx="4529489" cy="3806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ytuł 1"/>
          <p:cNvSpPr>
            <a:spLocks noGrp="1"/>
          </p:cNvSpPr>
          <p:nvPr>
            <p:ph type="ctrTitle"/>
          </p:nvPr>
        </p:nvSpPr>
        <p:spPr/>
        <p:txBody>
          <a:bodyPr/>
          <a:lstStyle/>
          <a:p>
            <a:r>
              <a:rPr lang="pl-PL" sz="9500" dirty="0" smtClean="0"/>
              <a:t>Gdzie Oni są?</a:t>
            </a:r>
            <a:endParaRPr lang="pl-PL" sz="9500" dirty="0"/>
          </a:p>
        </p:txBody>
      </p:sp>
      <p:sp>
        <p:nvSpPr>
          <p:cNvPr id="3" name="Podtytuł 2"/>
          <p:cNvSpPr>
            <a:spLocks noGrp="1"/>
          </p:cNvSpPr>
          <p:nvPr>
            <p:ph type="subTitle" idx="1"/>
          </p:nvPr>
        </p:nvSpPr>
        <p:spPr/>
        <p:txBody>
          <a:bodyPr/>
          <a:lstStyle/>
          <a:p>
            <a:pPr algn="l"/>
            <a:r>
              <a:rPr lang="pl-PL" dirty="0" smtClean="0"/>
              <a:t>Seminarium specjalistyczne III:</a:t>
            </a:r>
          </a:p>
          <a:p>
            <a:pPr algn="l"/>
            <a:r>
              <a:rPr lang="pl-PL" dirty="0" smtClean="0"/>
              <a:t>„Paradoks Fermiego”</a:t>
            </a:r>
            <a:endParaRPr lang="pl-PL" dirty="0"/>
          </a:p>
        </p:txBody>
      </p:sp>
      <p:sp>
        <p:nvSpPr>
          <p:cNvPr id="4" name="Symbol zastępczy daty 3"/>
          <p:cNvSpPr>
            <a:spLocks noGrp="1"/>
          </p:cNvSpPr>
          <p:nvPr>
            <p:ph type="dt" sz="half" idx="10"/>
          </p:nvPr>
        </p:nvSpPr>
        <p:spPr/>
        <p:txBody>
          <a:bodyPr/>
          <a:lstStyle/>
          <a:p>
            <a:fld id="{77252EF9-8E36-45CD-8047-25081CA90770}" type="datetime1">
              <a:rPr lang="pl-PL" smtClean="0"/>
              <a:t>2013-05-21</a:t>
            </a:fld>
            <a:endParaRPr lang="pl-PL"/>
          </a:p>
        </p:txBody>
      </p:sp>
      <p:sp>
        <p:nvSpPr>
          <p:cNvPr id="5" name="Symbol zastępczy stopki 4"/>
          <p:cNvSpPr>
            <a:spLocks noGrp="1"/>
          </p:cNvSpPr>
          <p:nvPr>
            <p:ph type="ftr" sz="quarter" idx="11"/>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2"/>
          </p:nvPr>
        </p:nvSpPr>
        <p:spPr/>
        <p:txBody>
          <a:bodyPr/>
          <a:lstStyle/>
          <a:p>
            <a:fld id="{0931897F-8F23-433E-A660-EFF8D3EDA506}" type="slidenum">
              <a:rPr lang="pl-PL" smtClean="0"/>
              <a:t>1</a:t>
            </a:fld>
            <a:endParaRPr lang="pl-PL"/>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5065" y="1144767"/>
            <a:ext cx="3806467" cy="3806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6113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2.5 Doświadczalne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a:t>Pozostałości </a:t>
            </a:r>
            <a:r>
              <a:rPr lang="pl-PL" dirty="0" smtClean="0"/>
              <a:t>obcych</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10</a:t>
            </a:fld>
            <a:endParaRPr lang="pl-PL"/>
          </a:p>
        </p:txBody>
      </p:sp>
      <p:sp>
        <p:nvSpPr>
          <p:cNvPr id="7" name="pole tekstowe 6"/>
          <p:cNvSpPr txBox="1"/>
          <p:nvPr/>
        </p:nvSpPr>
        <p:spPr>
          <a:xfrm>
            <a:off x="395536" y="1484784"/>
            <a:ext cx="8568952" cy="4939814"/>
          </a:xfrm>
          <a:prstGeom prst="rect">
            <a:avLst/>
          </a:prstGeom>
          <a:noFill/>
        </p:spPr>
        <p:txBody>
          <a:bodyPr wrap="square" rtlCol="0">
            <a:spAutoFit/>
          </a:bodyPr>
          <a:lstStyle/>
          <a:p>
            <a:r>
              <a:rPr lang="pl-PL" sz="1100" dirty="0"/>
              <a:t>Stosunkowo duża szybkość, z jaką inteligentne życie może się rozprzestrzeniać, daje podstawy do twierdzenia, że w otoczeniu Ziemi powinny istnieć jakieś pozostałości innych cywilizacji. W szczególności możliwe jest istnienie śladów „bezosobowej” eksploracji, w postaci sond i urządzeń badawczych.</a:t>
            </a:r>
          </a:p>
          <a:p>
            <a:endParaRPr lang="pl-PL" sz="1100" dirty="0"/>
          </a:p>
          <a:p>
            <a:r>
              <a:rPr lang="pl-PL" b="1" u="sng" dirty="0" smtClean="0"/>
              <a:t>Sonda von Neumanna</a:t>
            </a:r>
            <a:endParaRPr lang="pl-PL" b="1" u="sng" dirty="0"/>
          </a:p>
          <a:p>
            <a:r>
              <a:rPr lang="pl-PL" sz="1100" dirty="0"/>
              <a:t>Pewne teoretyczne technologie, takie jak sonda von Neumanna, pozwalałyby w całości przebadać galaktykę wielkości Drogi Mlecznej w czasie krótszym niż pół miliona lat, przy minimalnych kosztach materiałowych i energetycznych. Jeśli choć jedna cywilizacja w Drodze Mlecznej dokonała tego, pozostałości takich sond mogłyby być znalezione w obrębie Układu Słonecznego – np. w pasie planetoid, gdzie występuje dużo łatwo dostępnych materiałów[8].</a:t>
            </a:r>
          </a:p>
          <a:p>
            <a:endParaRPr lang="pl-PL" sz="1100" dirty="0" smtClean="0"/>
          </a:p>
          <a:p>
            <a:r>
              <a:rPr lang="pl-PL" b="1" u="sng" dirty="0"/>
              <a:t>Sonda </a:t>
            </a:r>
            <a:r>
              <a:rPr lang="pl-PL" b="1" u="sng" dirty="0" err="1" smtClean="0"/>
              <a:t>Bracewella</a:t>
            </a:r>
            <a:endParaRPr lang="pl-PL" dirty="0"/>
          </a:p>
          <a:p>
            <a:r>
              <a:rPr lang="pl-PL" sz="1100" dirty="0"/>
              <a:t>Inną rozpatrywaną możliwością jest istnienie tzw. sond </a:t>
            </a:r>
            <a:r>
              <a:rPr lang="pl-PL" sz="1100" dirty="0" err="1"/>
              <a:t>Bracewella</a:t>
            </a:r>
            <a:r>
              <a:rPr lang="pl-PL" sz="1100" dirty="0"/>
              <a:t> – hipotetycznych autonomicznych urządzeń szukających cywilizacji, z którymi można nawiązać kontakt (w przeciwieństwie do sond von Neumanna, które mają zwykle cel czysto badawczy). Zostały one zaproponowane jako alternatywa dla powolnej komunikacji z prędkością światła pomiędzy oddalonymi cywilizacjami. Aby uniknąć długiego oczekiwania na każdą odpowiedź, sondy wyposażone w sztuczne inteligencje mogłyby z odpowiednim wyprzedzeniem zostać rozsiane po galaktyce, aby przeprowadzać rozmowy na miejscu i przekazywać do macierzystej cywilizacji jedynie ich rezultaty[9].</a:t>
            </a:r>
          </a:p>
          <a:p>
            <a:endParaRPr lang="pl-PL" sz="1100" dirty="0"/>
          </a:p>
          <a:p>
            <a:r>
              <a:rPr lang="pl-PL" sz="1100" dirty="0"/>
              <a:t>Współczesna technologia nie daje żadnych możliwości przeszukania najbardziej prawdopodobnych miejsc, w których mogłyby znajdować się takie sondy: pasa planetoid, pasa </a:t>
            </a:r>
            <a:r>
              <a:rPr lang="pl-PL" sz="1100" dirty="0" err="1"/>
              <a:t>Kuipera</a:t>
            </a:r>
            <a:r>
              <a:rPr lang="pl-PL" sz="1100" dirty="0"/>
              <a:t> czy obłoku </a:t>
            </a:r>
            <a:r>
              <a:rPr lang="pl-PL" sz="1100" dirty="0" err="1"/>
              <a:t>Oorta</a:t>
            </a:r>
            <a:r>
              <a:rPr lang="pl-PL" sz="1100" dirty="0"/>
              <a:t>. Przeprowadzono pewne próby ich </a:t>
            </a:r>
            <a:r>
              <a:rPr lang="pl-PL" sz="1100" dirty="0" smtClean="0"/>
              <a:t>znalezienia, </a:t>
            </a:r>
            <a:r>
              <a:rPr lang="pl-PL" sz="1100" dirty="0"/>
              <a:t>jak również aktywacji lub wezwania sond </a:t>
            </a:r>
            <a:r>
              <a:rPr lang="pl-PL" sz="1100" dirty="0" err="1" smtClean="0"/>
              <a:t>Bracewella</a:t>
            </a:r>
            <a:r>
              <a:rPr lang="pl-PL" sz="1100" dirty="0" smtClean="0"/>
              <a:t>. </a:t>
            </a:r>
            <a:r>
              <a:rPr lang="pl-PL" sz="1100" dirty="0"/>
              <a:t>Do tej pory nie dały one żadnych efektów. Badania te uznawane są za obrzeże dziedziny SETI i nie wywołują takiego zainteresowania jak badania radiowe.</a:t>
            </a:r>
          </a:p>
          <a:p>
            <a:endParaRPr lang="pl-PL" sz="1100" dirty="0"/>
          </a:p>
          <a:p>
            <a:r>
              <a:rPr lang="pl-PL" sz="1100" dirty="0"/>
              <a:t>Nawet jeśli takie urządzenia istnieją na Ziemi, możemy nie być w stanie ich rozpoznać. Wytwory obcej technologii i obcego sposobu myślenia nie muszą posiadać żadnych cech, które przypisujemy „sztucznym” obiektom. Urządzenia badawcze w postaci zaprojektowanych form życia mogłyby po wykonaniu zadania wymrzeć i stać się częścią biosfery, nie pozostawiając po sobie żadnych śladów. Urządzenia komunikacyjne bazujące na zaawansowanej nanotechnologii mogą działać nawet w obecnej chwili, całkowicie niewykrywalnie dla nas. Wreszcie zaawansowane cywilizacje mogą posługiwać się metodami badawczymi zupełnie nam nieznanymi.</a:t>
            </a:r>
          </a:p>
        </p:txBody>
      </p:sp>
    </p:spTree>
    <p:extLst>
      <p:ext uri="{BB962C8B-B14F-4D97-AF65-F5344CB8AC3E}">
        <p14:creationId xmlns:p14="http://schemas.microsoft.com/office/powerpoint/2010/main" val="4885016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2.6 Doświadczalne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a:t>Wielkoskalowe konstrukcje obcych</a:t>
            </a:r>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11</a:t>
            </a:fld>
            <a:endParaRPr lang="pl-PL"/>
          </a:p>
        </p:txBody>
      </p:sp>
      <p:sp>
        <p:nvSpPr>
          <p:cNvPr id="7" name="pole tekstowe 6"/>
          <p:cNvSpPr txBox="1"/>
          <p:nvPr/>
        </p:nvSpPr>
        <p:spPr>
          <a:xfrm>
            <a:off x="323528" y="1484784"/>
            <a:ext cx="7560840" cy="5216813"/>
          </a:xfrm>
          <a:prstGeom prst="rect">
            <a:avLst/>
          </a:prstGeom>
          <a:noFill/>
        </p:spPr>
        <p:txBody>
          <a:bodyPr wrap="square" rtlCol="0">
            <a:spAutoFit/>
          </a:bodyPr>
          <a:lstStyle/>
          <a:p>
            <a:pPr marL="171450" indent="-171450">
              <a:buFont typeface="Wingdings" pitchFamily="2" charset="2"/>
              <a:buChar char="Ø"/>
            </a:pPr>
            <a:r>
              <a:rPr lang="pl-PL" b="1" dirty="0" smtClean="0"/>
              <a:t> Sfera </a:t>
            </a:r>
            <a:r>
              <a:rPr lang="pl-PL" b="1" dirty="0" err="1" smtClean="0"/>
              <a:t>Dysona</a:t>
            </a:r>
            <a:endParaRPr lang="pl-PL" b="1" dirty="0" smtClean="0"/>
          </a:p>
          <a:p>
            <a:r>
              <a:rPr lang="pl-PL" sz="1100" dirty="0" smtClean="0"/>
              <a:t>W </a:t>
            </a:r>
            <a:r>
              <a:rPr lang="pl-PL" sz="1100" dirty="0"/>
              <a:t>1959 roku, dr Freeman </a:t>
            </a:r>
            <a:r>
              <a:rPr lang="pl-PL" sz="1100" dirty="0" err="1"/>
              <a:t>Dyson</a:t>
            </a:r>
            <a:r>
              <a:rPr lang="pl-PL" sz="1100" dirty="0"/>
              <a:t> zauważył, że rozwój ludzkości wiąże się z ciągłym zwiększaniem zapotrzebowania na energię, co teoretycznie w którymś momencie może doprowadzić do sytuacji, gdy ludzkość będzie potrzebowała całej energii wytwarzanej przez Słońce. Sfera </a:t>
            </a:r>
            <a:r>
              <a:rPr lang="pl-PL" sz="1100" dirty="0" err="1"/>
              <a:t>Dysona</a:t>
            </a:r>
            <a:r>
              <a:rPr lang="pl-PL" sz="1100" dirty="0"/>
              <a:t> to eksperyment myślowy mający odpowiedzieć na pytanie, jak tę energię można zdobyć: budując gigantyczną powłokę lub chmurę urządzeń otaczającą całą gwiazdę. Taka konstrukcja przeobraziłaby w sposób drastyczny widmo Słońca, zamieniając wysokoenergetyczne fotony na mniej energetyczne (np. podczerwień). </a:t>
            </a:r>
            <a:r>
              <a:rPr lang="pl-PL" sz="1100" dirty="0" err="1"/>
              <a:t>Dyson</a:t>
            </a:r>
            <a:r>
              <a:rPr lang="pl-PL" sz="1100" dirty="0"/>
              <a:t> spekulował, że zaawansowane cywilizacje mogą zostać wykryte przez poszukiwania gwiazd o niestandardowych widmach[12</a:t>
            </a:r>
            <a:r>
              <a:rPr lang="pl-PL" sz="1100" dirty="0" smtClean="0"/>
              <a:t>].</a:t>
            </a:r>
          </a:p>
          <a:p>
            <a:endParaRPr lang="pl-PL" sz="1100" dirty="0"/>
          </a:p>
          <a:p>
            <a:endParaRPr lang="pl-PL" sz="1100" dirty="0" smtClean="0"/>
          </a:p>
          <a:p>
            <a:endParaRPr lang="pl-PL" sz="1100" dirty="0"/>
          </a:p>
          <a:p>
            <a:endParaRPr lang="pl-PL" sz="1100" dirty="0" smtClean="0"/>
          </a:p>
          <a:p>
            <a:endParaRPr lang="pl-PL" sz="1100" dirty="0" smtClean="0"/>
          </a:p>
          <a:p>
            <a:endParaRPr lang="pl-PL" sz="1100" dirty="0"/>
          </a:p>
          <a:p>
            <a:endParaRPr lang="pl-PL" sz="1100" dirty="0" smtClean="0"/>
          </a:p>
          <a:p>
            <a:endParaRPr lang="pl-PL" sz="1100" dirty="0"/>
          </a:p>
          <a:p>
            <a:endParaRPr lang="pl-PL" sz="1100" dirty="0" smtClean="0"/>
          </a:p>
          <a:p>
            <a:endParaRPr lang="pl-PL" sz="1100" dirty="0"/>
          </a:p>
          <a:p>
            <a:pPr marL="171450" indent="-171450">
              <a:buFont typeface="Wingdings" pitchFamily="2" charset="2"/>
              <a:buChar char="Ø"/>
            </a:pPr>
            <a:r>
              <a:rPr lang="pl-PL" b="1" dirty="0" smtClean="0"/>
              <a:t> Mózg matrioszka</a:t>
            </a:r>
            <a:endParaRPr lang="pl-PL" dirty="0"/>
          </a:p>
          <a:p>
            <a:r>
              <a:rPr lang="pl-PL" sz="1100" dirty="0"/>
              <a:t>W późniejszym czasie zaproponowano kilka innych </a:t>
            </a:r>
            <a:r>
              <a:rPr lang="pl-PL" sz="1100" dirty="0" err="1"/>
              <a:t>megastruktur</a:t>
            </a:r>
            <a:r>
              <a:rPr lang="pl-PL" sz="1100" dirty="0"/>
              <a:t> mogących zdradzać istnienie wysoko zaawansowanych cywilizacji – typu II i wyższych na skali </a:t>
            </a:r>
            <a:r>
              <a:rPr lang="pl-PL" sz="1100" dirty="0" err="1"/>
              <a:t>Kardaszewa</a:t>
            </a:r>
            <a:r>
              <a:rPr lang="pl-PL" sz="1100" dirty="0"/>
              <a:t>. Dokładniejsze analizy zakwestionowały jednak łatwość ich wykrywania. Przykładowo sfery </a:t>
            </a:r>
            <a:r>
              <a:rPr lang="pl-PL" sz="1100" dirty="0" err="1"/>
              <a:t>Dysona</a:t>
            </a:r>
            <a:r>
              <a:rPr lang="pl-PL" sz="1100" dirty="0"/>
              <a:t> mogą mieć różne widma w zależności od upodobań cywilizacji, która je stworzyła – życie oparte na wysokoenergetycznych reakcjach może wymagać środowiska o wysokiej temperaturze i emitować „zużyte promieniowanie” w spektrum widzialnym zamiast w podczerwieni[13]. Pewne warianty sfery </a:t>
            </a:r>
            <a:r>
              <a:rPr lang="pl-PL" sz="1100" dirty="0" err="1"/>
              <a:t>Dysona</a:t>
            </a:r>
            <a:r>
              <a:rPr lang="pl-PL" sz="1100" dirty="0"/>
              <a:t> mogłyby być bardzo trudne do zaobserwowania: mózg matrioszka to seria koncentrycznych sfer, z których każda emituje promieniowanie o niższej częstotliwości niż dostaje ze środka. Najbardziej zewnętrzna emituje promieniowanie tak bliskie promieniowaniu tła, że jest praktycznie niewidzialna z dużej odległości.</a:t>
            </a:r>
          </a:p>
          <a:p>
            <a:endParaRPr lang="pl-PL" sz="1100" dirty="0"/>
          </a:p>
          <a:p>
            <a:r>
              <a:rPr lang="pl-PL" sz="1100" dirty="0"/>
              <a:t>Podejmowane są pewne próby znalezienia dowodów na istnienie takich konstrukcji, ale do tej pory badania widm różnych gwiazd nie dały żadnych rezultatów. </a:t>
            </a:r>
            <a:r>
              <a:rPr lang="pl-PL" sz="1100" dirty="0" err="1"/>
              <a:t>Fermilab</a:t>
            </a:r>
            <a:r>
              <a:rPr lang="pl-PL" sz="1100" dirty="0"/>
              <a:t> ma działający program poszukiwania sfer </a:t>
            </a:r>
            <a:r>
              <a:rPr lang="pl-PL" sz="1100" dirty="0" err="1" smtClean="0"/>
              <a:t>Dysona</a:t>
            </a:r>
            <a:endParaRPr lang="pl-PL" sz="11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2636912"/>
            <a:ext cx="2128447" cy="2128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6993" y="2852936"/>
            <a:ext cx="2441848" cy="1831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21" y="2917604"/>
            <a:ext cx="1567061"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6334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3.1.1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nie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12</a:t>
            </a:fld>
            <a:endParaRPr lang="pl-PL"/>
          </a:p>
        </p:txBody>
      </p:sp>
      <p:sp>
        <p:nvSpPr>
          <p:cNvPr id="10" name="Symbol zastępczy zawartości 2"/>
          <p:cNvSpPr txBox="1">
            <a:spLocks/>
          </p:cNvSpPr>
          <p:nvPr/>
        </p:nvSpPr>
        <p:spPr>
          <a:xfrm>
            <a:off x="1220543" y="2060848"/>
            <a:ext cx="7467600" cy="71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…i nigdy nie istnieli</a:t>
            </a:r>
            <a:endParaRPr lang="pl-PL" sz="2400" dirty="0"/>
          </a:p>
        </p:txBody>
      </p:sp>
      <p:sp>
        <p:nvSpPr>
          <p:cNvPr id="9" name="pole tekstowe 8"/>
          <p:cNvSpPr txBox="1"/>
          <p:nvPr/>
        </p:nvSpPr>
        <p:spPr>
          <a:xfrm>
            <a:off x="611560" y="1340768"/>
            <a:ext cx="842493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l-PL" dirty="0"/>
              <a:t>Najprostszym wyjaśnieniem jest założenie, że ludzkość rzeczywiście jest jedyną cywilizacją w Drodze Mlecznej</a:t>
            </a:r>
            <a:r>
              <a:rPr lang="pl-PL" dirty="0" smtClean="0"/>
              <a:t>.</a:t>
            </a:r>
            <a:endParaRPr lang="pl-PL" dirty="0"/>
          </a:p>
        </p:txBody>
      </p:sp>
      <p:sp>
        <p:nvSpPr>
          <p:cNvPr id="11" name="pole tekstowe 10"/>
          <p:cNvSpPr txBox="1"/>
          <p:nvPr/>
        </p:nvSpPr>
        <p:spPr>
          <a:xfrm>
            <a:off x="755576" y="2636912"/>
            <a:ext cx="7200800" cy="1815882"/>
          </a:xfrm>
          <a:prstGeom prst="rect">
            <a:avLst/>
          </a:prstGeom>
          <a:noFill/>
        </p:spPr>
        <p:txBody>
          <a:bodyPr wrap="square" rtlCol="0">
            <a:spAutoFit/>
          </a:bodyPr>
          <a:lstStyle/>
          <a:p>
            <a:r>
              <a:rPr lang="pl-PL" sz="1400" dirty="0"/>
              <a:t>Zwolennicy braku innego życia w galaktyce pokazują, że warunki potrzebne do powstania życia i jego ewolucji są bardzo rzadkie albo nawet unikalne dla Ziemi </a:t>
            </a:r>
            <a:r>
              <a:rPr lang="pl-PL" sz="1400" dirty="0" smtClean="0"/>
              <a:t>(hipoteza </a:t>
            </a:r>
            <a:r>
              <a:rPr lang="pl-PL" sz="1400" dirty="0"/>
              <a:t>jedynej Ziemi). Nawet jeśli warunki takie już wystąpią, nie jesteśmy w stanie oszacować, ile czasu może średnio zajmować powstanie życia – Ziemia z kilkuset milionami lat może pod tym względem być wyjątkowo szczęśliwym przypadkiem. Wreszcie sam fakt, że w ciągu kilku miliardów lat istnienia życia tylko jeden gatunek na Ziemi zbudował cywilizację, sugeruje że wejście na ten poziom jest również niezwykle rzadkim zjawiskiem. Powstanie inteligencji może być wyłącznie ewolucyjnym przypadkiem, wynikającym z patologicznej selekcji </a:t>
            </a:r>
            <a:r>
              <a:rPr lang="pl-PL" sz="1400" dirty="0" smtClean="0"/>
              <a:t>płciowej</a:t>
            </a:r>
          </a:p>
        </p:txBody>
      </p:sp>
      <p:sp>
        <p:nvSpPr>
          <p:cNvPr id="12" name="pole tekstowe 11"/>
          <p:cNvSpPr txBox="1"/>
          <p:nvPr/>
        </p:nvSpPr>
        <p:spPr>
          <a:xfrm>
            <a:off x="611559" y="5013176"/>
            <a:ext cx="7869705" cy="2031325"/>
          </a:xfrm>
          <a:prstGeom prst="rect">
            <a:avLst/>
          </a:prstGeom>
          <a:noFill/>
        </p:spPr>
        <p:txBody>
          <a:bodyPr wrap="square" numCol="2" rtlCol="0">
            <a:spAutoFit/>
          </a:bodyPr>
          <a:lstStyle/>
          <a:p>
            <a:pPr marL="285750" indent="-285750">
              <a:buFont typeface="Wingdings" pitchFamily="2" charset="2"/>
              <a:buChar char="Ø"/>
            </a:pPr>
            <a:r>
              <a:rPr lang="pl-PL" dirty="0" smtClean="0"/>
              <a:t>Galaktyczna </a:t>
            </a:r>
            <a:r>
              <a:rPr lang="pl-PL" dirty="0"/>
              <a:t>strefa </a:t>
            </a:r>
            <a:r>
              <a:rPr lang="pl-PL" dirty="0" smtClean="0"/>
              <a:t>życia (</a:t>
            </a:r>
            <a:endParaRPr lang="pl-PL" dirty="0"/>
          </a:p>
          <a:p>
            <a:pPr marL="285750" indent="-285750">
              <a:buFont typeface="Wingdings" pitchFamily="2" charset="2"/>
              <a:buChar char="Ø"/>
            </a:pPr>
            <a:r>
              <a:rPr lang="pl-PL" dirty="0"/>
              <a:t>Macierzysta gwiazda odpowiedniego typu</a:t>
            </a:r>
          </a:p>
          <a:p>
            <a:pPr marL="285750" indent="-285750">
              <a:buFont typeface="Wingdings" pitchFamily="2" charset="2"/>
              <a:buChar char="Ø"/>
            </a:pPr>
            <a:r>
              <a:rPr lang="pl-PL" dirty="0"/>
              <a:t>System planetarny</a:t>
            </a:r>
          </a:p>
          <a:p>
            <a:pPr marL="285750" indent="-285750">
              <a:buFont typeface="Wingdings" pitchFamily="2" charset="2"/>
              <a:buChar char="Ø"/>
            </a:pPr>
            <a:r>
              <a:rPr lang="pl-PL" dirty="0"/>
              <a:t>Wielkość </a:t>
            </a:r>
            <a:r>
              <a:rPr lang="pl-PL" dirty="0" smtClean="0"/>
              <a:t>planety</a:t>
            </a:r>
          </a:p>
          <a:p>
            <a:pPr marL="285750" indent="-285750">
              <a:buFont typeface="Wingdings" pitchFamily="2" charset="2"/>
              <a:buChar char="Ø"/>
            </a:pPr>
            <a:endParaRPr lang="pl-PL" dirty="0"/>
          </a:p>
          <a:p>
            <a:pPr marL="285750" indent="-285750">
              <a:buFont typeface="Wingdings" pitchFamily="2" charset="2"/>
              <a:buChar char="Ø"/>
            </a:pPr>
            <a:endParaRPr lang="pl-PL" dirty="0"/>
          </a:p>
          <a:p>
            <a:pPr marL="285750" indent="-285750">
              <a:buFont typeface="Wingdings" pitchFamily="2" charset="2"/>
              <a:buChar char="Ø"/>
            </a:pPr>
            <a:r>
              <a:rPr lang="pl-PL" dirty="0"/>
              <a:t>Duży księżyc</a:t>
            </a:r>
          </a:p>
          <a:p>
            <a:pPr marL="285750" indent="-285750">
              <a:buFont typeface="Wingdings" pitchFamily="2" charset="2"/>
              <a:buChar char="Ø"/>
            </a:pPr>
            <a:r>
              <a:rPr lang="pl-PL" dirty="0"/>
              <a:t>Pole magnetyczne</a:t>
            </a:r>
          </a:p>
          <a:p>
            <a:pPr marL="285750" indent="-285750">
              <a:buFont typeface="Wingdings" pitchFamily="2" charset="2"/>
              <a:buChar char="Ø"/>
            </a:pPr>
            <a:r>
              <a:rPr lang="pl-PL" dirty="0"/>
              <a:t>Tektonika płyt</a:t>
            </a:r>
          </a:p>
          <a:p>
            <a:pPr marL="285750" indent="-285750">
              <a:buFont typeface="Wingdings" pitchFamily="2" charset="2"/>
              <a:buChar char="Ø"/>
            </a:pPr>
            <a:r>
              <a:rPr lang="pl-PL" dirty="0"/>
              <a:t>Skład </a:t>
            </a:r>
            <a:r>
              <a:rPr lang="pl-PL" dirty="0" smtClean="0"/>
              <a:t>atmosfery</a:t>
            </a:r>
          </a:p>
          <a:p>
            <a:pPr marL="285750" indent="-285750">
              <a:buFont typeface="Wingdings" pitchFamily="2" charset="2"/>
              <a:buChar char="Ø"/>
            </a:pPr>
            <a:r>
              <a:rPr lang="pl-PL" dirty="0"/>
              <a:t>"Kopniaki" </a:t>
            </a:r>
            <a:r>
              <a:rPr lang="pl-PL" dirty="0" smtClean="0"/>
              <a:t>ewolucyjne</a:t>
            </a:r>
          </a:p>
          <a:p>
            <a:pPr marL="285750" indent="-285750">
              <a:buFont typeface="Wingdings" pitchFamily="2" charset="2"/>
              <a:buChar char="Ø"/>
            </a:pPr>
            <a:endParaRPr lang="pl-PL" dirty="0"/>
          </a:p>
          <a:p>
            <a:endParaRPr lang="pl-PL" dirty="0"/>
          </a:p>
        </p:txBody>
      </p:sp>
      <p:sp>
        <p:nvSpPr>
          <p:cNvPr id="13" name="pole tekstowe 12"/>
          <p:cNvSpPr txBox="1"/>
          <p:nvPr/>
        </p:nvSpPr>
        <p:spPr>
          <a:xfrm>
            <a:off x="632393" y="4637460"/>
            <a:ext cx="7848872" cy="369332"/>
          </a:xfrm>
          <a:prstGeom prst="rect">
            <a:avLst/>
          </a:prstGeom>
          <a:noFill/>
        </p:spPr>
        <p:txBody>
          <a:bodyPr wrap="square" rtlCol="0">
            <a:spAutoFit/>
          </a:bodyPr>
          <a:lstStyle/>
          <a:p>
            <a:r>
              <a:rPr lang="pl-PL" b="1" u="sng" dirty="0"/>
              <a:t>Szczęśliwie dobrane parametry Ziemi</a:t>
            </a:r>
            <a:r>
              <a:rPr lang="pl-PL" b="1" u="sng" dirty="0" smtClean="0"/>
              <a:t>:</a:t>
            </a:r>
            <a:endParaRPr lang="pl-PL" b="1" u="sng" dirty="0"/>
          </a:p>
        </p:txBody>
      </p:sp>
    </p:spTree>
    <p:extLst>
      <p:ext uri="{BB962C8B-B14F-4D97-AF65-F5344CB8AC3E}">
        <p14:creationId xmlns:p14="http://schemas.microsoft.com/office/powerpoint/2010/main" val="26859993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3.1.2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nie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13</a:t>
            </a:fld>
            <a:endParaRPr lang="pl-PL"/>
          </a:p>
        </p:txBody>
      </p:sp>
      <p:sp>
        <p:nvSpPr>
          <p:cNvPr id="10" name="Symbol zastępczy zawartości 2"/>
          <p:cNvSpPr txBox="1">
            <a:spLocks/>
          </p:cNvSpPr>
          <p:nvPr/>
        </p:nvSpPr>
        <p:spPr>
          <a:xfrm>
            <a:off x="1220543" y="1342256"/>
            <a:ext cx="7467600" cy="71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…ponieważ sama natura niszczy złożone życie</a:t>
            </a:r>
          </a:p>
        </p:txBody>
      </p:sp>
      <p:sp>
        <p:nvSpPr>
          <p:cNvPr id="7" name="pole tekstowe 6"/>
          <p:cNvSpPr txBox="1"/>
          <p:nvPr/>
        </p:nvSpPr>
        <p:spPr>
          <a:xfrm>
            <a:off x="1220543" y="1916832"/>
            <a:ext cx="6663825" cy="1477328"/>
          </a:xfrm>
          <a:prstGeom prst="rect">
            <a:avLst/>
          </a:prstGeom>
          <a:noFill/>
        </p:spPr>
        <p:txBody>
          <a:bodyPr wrap="square" rtlCol="0">
            <a:spAutoFit/>
          </a:bodyPr>
          <a:lstStyle/>
          <a:p>
            <a:r>
              <a:rPr lang="pl-PL" dirty="0"/>
              <a:t>Osobną możliwością jest powszechność zjawisk, które niszczą każde złożone życie, zanim osiągnie ono wystarczająco zaawansowany poziom. Zdarzenia, takie jak zlodowacenia, uderzenia gigantycznych meteorytów, bliskie supernowe i rozbłyski gamma, mogą regularnie sterylizować regiony, gdzie się ono pojawia</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543" y="3394160"/>
            <a:ext cx="323850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3573016"/>
            <a:ext cx="4282080" cy="2676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1730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3.1.2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nie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14</a:t>
            </a:fld>
            <a:endParaRPr lang="pl-PL"/>
          </a:p>
        </p:txBody>
      </p:sp>
      <p:sp>
        <p:nvSpPr>
          <p:cNvPr id="10" name="Symbol zastępczy zawartości 2"/>
          <p:cNvSpPr txBox="1">
            <a:spLocks/>
          </p:cNvSpPr>
          <p:nvPr/>
        </p:nvSpPr>
        <p:spPr>
          <a:xfrm>
            <a:off x="1220543" y="1342256"/>
            <a:ext cx="7467600" cy="8993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…ponieważ inteligentne życie doprowadza do własnej zagłady</a:t>
            </a:r>
          </a:p>
        </p:txBody>
      </p:sp>
      <p:sp>
        <p:nvSpPr>
          <p:cNvPr id="7" name="pole tekstowe 6"/>
          <p:cNvSpPr txBox="1"/>
          <p:nvPr/>
        </p:nvSpPr>
        <p:spPr>
          <a:xfrm>
            <a:off x="539552" y="2144809"/>
            <a:ext cx="8004575" cy="4447371"/>
          </a:xfrm>
          <a:prstGeom prst="rect">
            <a:avLst/>
          </a:prstGeom>
          <a:noFill/>
        </p:spPr>
        <p:txBody>
          <a:bodyPr wrap="square" rtlCol="0">
            <a:spAutoFit/>
          </a:bodyPr>
          <a:lstStyle/>
          <a:p>
            <a:r>
              <a:rPr lang="pl-PL" sz="1400" dirty="0"/>
              <a:t>Cywilizacje technologiczne mogą niezmiennie niszczyć same siebie przed lub niedługo po osiągnięciu poziomu komunikacji radiowej i lotów kosmicznych. Znane nam możliwości takiej zagłady to wojna jądrowa, zamierzone lub przypadkowe uwolnienie broni biologicznej lub nanotechnologicznej, katastrofalne przeludnienie i zanieczyszczenie środowiska lub brak podstawowego surowca </a:t>
            </a:r>
            <a:r>
              <a:rPr lang="pl-PL" sz="1400" dirty="0" smtClean="0"/>
              <a:t>energetycznego</a:t>
            </a:r>
          </a:p>
          <a:p>
            <a:endParaRPr lang="pl-PL" sz="1300" dirty="0" smtClean="0"/>
          </a:p>
          <a:p>
            <a:endParaRPr lang="pl-PL" sz="1300" dirty="0" smtClean="0"/>
          </a:p>
          <a:p>
            <a:endParaRPr lang="pl-PL" sz="1300" dirty="0"/>
          </a:p>
          <a:p>
            <a:endParaRPr lang="pl-PL" sz="1300" dirty="0" smtClean="0"/>
          </a:p>
          <a:p>
            <a:endParaRPr lang="pl-PL" sz="1300" dirty="0"/>
          </a:p>
          <a:p>
            <a:endParaRPr lang="pl-PL" sz="1300" dirty="0" smtClean="0"/>
          </a:p>
          <a:p>
            <a:endParaRPr lang="pl-PL" sz="1300" dirty="0"/>
          </a:p>
          <a:p>
            <a:endParaRPr lang="pl-PL" sz="1300" dirty="0" smtClean="0"/>
          </a:p>
          <a:p>
            <a:endParaRPr lang="pl-PL" sz="1300" dirty="0"/>
          </a:p>
          <a:p>
            <a:endParaRPr lang="pl-PL" sz="1300" dirty="0" smtClean="0"/>
          </a:p>
          <a:p>
            <a:endParaRPr lang="pl-PL" sz="1300" dirty="0"/>
          </a:p>
          <a:p>
            <a:r>
              <a:rPr lang="pl-PL" sz="1400" dirty="0" smtClean="0"/>
              <a:t>Z </a:t>
            </a:r>
            <a:r>
              <a:rPr lang="pl-PL" sz="1400" dirty="0"/>
              <a:t>punktu widzenia ewolucji, samozniszczenie może być paradoksalnym rezultatem sukcesu ewolucyjnego. Ewolucja ludzkich instynktów w warunkach rywalizacji o ograniczone zasoby promowała zachowania agresywne, konsumpcyjne i nastawione na reprodukcję. Wydaje się prawdopodobne, że pozaziemskie życie mogło podlegać analogicznej presji, tym samym stając się podatne na takie same zagrożenia jak ludzkość. W szczególności wydaje się, że ewentualni inteligentni obcy najprawdopodobniej są drapieżnikami, podobnie jak Homo sapiens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100" y="2996952"/>
            <a:ext cx="3589830" cy="2216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1216" y="3616782"/>
            <a:ext cx="1440160"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3189598"/>
            <a:ext cx="3238520" cy="20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3114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3.1.3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nie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15</a:t>
            </a:fld>
            <a:endParaRPr lang="pl-PL"/>
          </a:p>
        </p:txBody>
      </p:sp>
      <p:sp>
        <p:nvSpPr>
          <p:cNvPr id="10" name="Symbol zastępczy zawartości 2"/>
          <p:cNvSpPr txBox="1">
            <a:spLocks/>
          </p:cNvSpPr>
          <p:nvPr/>
        </p:nvSpPr>
        <p:spPr>
          <a:xfrm>
            <a:off x="1220543" y="1342256"/>
            <a:ext cx="7467600" cy="574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…ponieważ inteligentne życie niszczy konkurencję</a:t>
            </a:r>
          </a:p>
        </p:txBody>
      </p:sp>
      <p:sp>
        <p:nvSpPr>
          <p:cNvPr id="7" name="pole tekstowe 6"/>
          <p:cNvSpPr txBox="1"/>
          <p:nvPr/>
        </p:nvSpPr>
        <p:spPr>
          <a:xfrm>
            <a:off x="395536" y="1916832"/>
            <a:ext cx="8640960" cy="2031325"/>
          </a:xfrm>
          <a:prstGeom prst="rect">
            <a:avLst/>
          </a:prstGeom>
          <a:noFill/>
        </p:spPr>
        <p:txBody>
          <a:bodyPr wrap="square" rtlCol="0">
            <a:spAutoFit/>
          </a:bodyPr>
          <a:lstStyle/>
          <a:p>
            <a:r>
              <a:rPr lang="pl-PL" sz="1400" dirty="0"/>
              <a:t>Kolejną przyczyną może być fakt, że cywilizacja na pewnym poziomie rozwoju technologii stara się niszczyć wszystkie inne cywilizacje. Idea czegoś lub kogoś niszczącego życie we wszechświecie jest często wykorzystywana w fantastyce </a:t>
            </a:r>
            <a:r>
              <a:rPr lang="pl-PL" sz="1400" dirty="0" smtClean="0"/>
              <a:t>naukowej. </a:t>
            </a:r>
            <a:r>
              <a:rPr lang="pl-PL" sz="1400" dirty="0"/>
              <a:t>Głównym motywem takiego działania mogłoby być postrzeganie ekspansywnych cywilizacji jako konkurencji zagrażającej własnemu gatunkowi</a:t>
            </a:r>
            <a:r>
              <a:rPr lang="pl-PL" sz="1400" dirty="0" smtClean="0"/>
              <a:t>.</a:t>
            </a:r>
          </a:p>
          <a:p>
            <a:endParaRPr lang="pl-PL" sz="1400" dirty="0"/>
          </a:p>
          <a:p>
            <a:r>
              <a:rPr lang="pl-PL" sz="1400" dirty="0"/>
              <a:t>Eksterminacja wszelkich cywilizacji nie jest całkowicie nierealnym zadaniem. Samoreplikujące sondy nie muszą być ograniczone do eksploracji i komunikacji, ale mogą również działać agresywnie (patrz Sonda Berserk). Nawet gdy cywilizacja, która je stworzyła, przestanie kiedyś istnieć, sondy te mogą niszczyć nowe cywilizacje jeszcze długo w </a:t>
            </a:r>
            <a:r>
              <a:rPr lang="pl-PL" sz="1400" dirty="0" smtClean="0"/>
              <a:t>przyszłości.</a:t>
            </a:r>
          </a:p>
        </p:txBody>
      </p:sp>
      <p:sp>
        <p:nvSpPr>
          <p:cNvPr id="8" name="Prostokąt 7"/>
          <p:cNvSpPr/>
          <p:nvPr/>
        </p:nvSpPr>
        <p:spPr>
          <a:xfrm>
            <a:off x="395536" y="5157192"/>
            <a:ext cx="7992888" cy="138499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pl-PL" sz="1400" i="1" dirty="0"/>
              <a:t>Choć sama idea jest logicznie spójna, nie może służyć jako rozwiązanie paradoksu Fermiego. Jeśli nowe cywilizacje są niszczone, to dlaczego my jeszcze istniejemy? Jedną z możliwych odpowiedzi jest stwierdzenie, że jesteśmy jeszcze na zbyt niskim poziomie rozwoju, żeby zwrócić uwagę</a:t>
            </a:r>
            <a:r>
              <a:rPr lang="pl-PL" sz="1400" i="1" dirty="0" smtClean="0"/>
              <a:t>.</a:t>
            </a:r>
          </a:p>
          <a:p>
            <a:endParaRPr lang="pl-PL" sz="1400" i="1" dirty="0"/>
          </a:p>
          <a:p>
            <a:r>
              <a:rPr lang="pl-PL" sz="1400" i="1" dirty="0"/>
              <a:t>Warto tutaj zauważyć, że drapieżniki nie zawsze kryją się przed swoimi ofiarami. Często wykonują działania mające przyciągnąć uwagę planowanej ofiary</a:t>
            </a: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3645024"/>
            <a:ext cx="2530624" cy="142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3688613"/>
            <a:ext cx="1866916" cy="1447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3691035"/>
            <a:ext cx="2144834" cy="1427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17" y="3956722"/>
            <a:ext cx="1453203" cy="1085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6752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3.1.4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nie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16</a:t>
            </a:fld>
            <a:endParaRPr lang="pl-PL"/>
          </a:p>
        </p:txBody>
      </p:sp>
      <p:sp>
        <p:nvSpPr>
          <p:cNvPr id="10" name="Symbol zastępczy zawartości 2"/>
          <p:cNvSpPr txBox="1">
            <a:spLocks/>
          </p:cNvSpPr>
          <p:nvPr/>
        </p:nvSpPr>
        <p:spPr>
          <a:xfrm>
            <a:off x="1220543" y="1342256"/>
            <a:ext cx="7467600" cy="10066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…ponieważ, zgodnie z doktrynami większości religii, stworzeni zostali wyłącznie ludzie</a:t>
            </a:r>
          </a:p>
        </p:txBody>
      </p:sp>
      <p:sp>
        <p:nvSpPr>
          <p:cNvPr id="9" name="Prostokąt 8"/>
          <p:cNvSpPr/>
          <p:nvPr/>
        </p:nvSpPr>
        <p:spPr>
          <a:xfrm>
            <a:off x="683568" y="2204864"/>
            <a:ext cx="7632848" cy="2585323"/>
          </a:xfrm>
          <a:prstGeom prst="rect">
            <a:avLst/>
          </a:prstGeom>
        </p:spPr>
        <p:txBody>
          <a:bodyPr wrap="square">
            <a:spAutoFit/>
          </a:bodyPr>
          <a:lstStyle/>
          <a:p>
            <a:r>
              <a:rPr lang="pl-PL" dirty="0"/>
              <a:t>Przekonanie, że ludzie są jedynymi istotami myślącymi stworzonymi we wszechświecie, było do niedawna najbardziej rozpowszechnione. Choć nie odpowiada to dokładnie hipotezie jedynej Ziemi, podobnie jak ona jest wariantem silnej zasady </a:t>
            </a:r>
            <a:r>
              <a:rPr lang="pl-PL" dirty="0" err="1"/>
              <a:t>antropicznej</a:t>
            </a:r>
            <a:r>
              <a:rPr lang="pl-PL" dirty="0"/>
              <a:t>: wszechświat jest taki, jaki jest, gdyż jego celem jest istnienie ludzkości</a:t>
            </a:r>
            <a:r>
              <a:rPr lang="pl-PL" dirty="0" smtClean="0"/>
              <a:t>.</a:t>
            </a:r>
          </a:p>
          <a:p>
            <a:endParaRPr lang="pl-PL" dirty="0"/>
          </a:p>
          <a:p>
            <a:r>
              <a:rPr lang="pl-PL" dirty="0"/>
              <a:t>Doktryny tradycji judeochrześcijańskiej traktują człowieka jako unikalne stworzenia na świecie, ale nie wypowiadają się jednoznacznie na temat istnienia życia pozaziemskiego.</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437112"/>
            <a:ext cx="4104456" cy="2099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36709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3.2.1.1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17</a:t>
            </a:fld>
            <a:endParaRPr lang="pl-PL"/>
          </a:p>
        </p:txBody>
      </p:sp>
      <p:sp>
        <p:nvSpPr>
          <p:cNvPr id="10" name="Symbol zastępczy zawartości 2"/>
          <p:cNvSpPr txBox="1">
            <a:spLocks/>
          </p:cNvSpPr>
          <p:nvPr/>
        </p:nvSpPr>
        <p:spPr>
          <a:xfrm>
            <a:off x="1330733" y="2168733"/>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9" name="Prostokąt 8"/>
          <p:cNvSpPr/>
          <p:nvPr/>
        </p:nvSpPr>
        <p:spPr>
          <a:xfrm>
            <a:off x="971600" y="3071991"/>
            <a:ext cx="5472608" cy="31931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pl-PL" sz="1550" dirty="0"/>
              <a:t>Możliwe, że obcy istnieją, ale są zbyt daleko od nas, żebyśmy byli w stanie z nimi porozmawiać[17]. Jeśli dwie cywilizacje są w odległości kilku tysięcy lat świetlnych, najprawdopodobniej nie jest możliwe nawiązanie żadnej sensownej komunikacji. </a:t>
            </a:r>
            <a:r>
              <a:rPr lang="pl-PL" sz="1550" dirty="0" err="1"/>
              <a:t>Iosif</a:t>
            </a:r>
            <a:r>
              <a:rPr lang="pl-PL" sz="1550" dirty="0"/>
              <a:t> Szkłowski minimalną odległość między dwoma cywilizacjami szacował na 300 parseków. Problem ten można jedynie częściowo obejść przy pomocy sond </a:t>
            </a:r>
            <a:r>
              <a:rPr lang="pl-PL" sz="1550" dirty="0" err="1"/>
              <a:t>Bracewella</a:t>
            </a:r>
            <a:r>
              <a:rPr lang="pl-PL" sz="1550" dirty="0"/>
              <a:t>, w ten sposób, że przynajmniej jedna strona ma szansę na „prawdziwy” kontakt</a:t>
            </a:r>
            <a:r>
              <a:rPr lang="pl-PL" sz="1550" dirty="0" smtClean="0"/>
              <a:t>.</a:t>
            </a:r>
            <a:endParaRPr lang="pl-PL" sz="1550" dirty="0"/>
          </a:p>
          <a:p>
            <a:endParaRPr lang="pl-PL" sz="1550" dirty="0"/>
          </a:p>
          <a:p>
            <a:r>
              <a:rPr lang="pl-PL" sz="1550" dirty="0"/>
              <a:t>Wariantem tej hipotezy jest tzw. boska kwarantanna, sugerująca, że różne formy życia zostały celowo stworzone daleko od siebie, tak aby uniemożliwić im kontakt i ewentualne zniszczenie się nawzajem.</a:t>
            </a:r>
          </a:p>
        </p:txBody>
      </p:sp>
      <p:sp>
        <p:nvSpPr>
          <p:cNvPr id="7" name="Prostokąt 6"/>
          <p:cNvSpPr/>
          <p:nvPr/>
        </p:nvSpPr>
        <p:spPr>
          <a:xfrm>
            <a:off x="1331640" y="1342199"/>
            <a:ext cx="6192688" cy="807913"/>
          </a:xfrm>
          <a:prstGeom prst="rect">
            <a:avLst/>
          </a:prstGeom>
        </p:spPr>
        <p:txBody>
          <a:bodyPr wrap="square">
            <a:spAutoFit/>
          </a:bodyPr>
          <a:lstStyle/>
          <a:p>
            <a:r>
              <a:rPr lang="pl-PL" sz="1550" dirty="0"/>
              <a:t>Być może zaawansowane pozaziemskie cywilizacje istnieją, ale ludzie nie mogą się z nimi skomunikować. Wymyślono kilka przyczyn mogących to wyjaśniać:</a:t>
            </a:r>
          </a:p>
        </p:txBody>
      </p:sp>
      <p:sp>
        <p:nvSpPr>
          <p:cNvPr id="11" name="Symbol zastępczy zawartości 2"/>
          <p:cNvSpPr txBox="1">
            <a:spLocks/>
          </p:cNvSpPr>
          <p:nvPr/>
        </p:nvSpPr>
        <p:spPr>
          <a:xfrm>
            <a:off x="1547664" y="2601761"/>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...ponieważ cywilizacje są rozrzucone zbyt rzadko</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275" y="4221088"/>
            <a:ext cx="2573416" cy="1935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3550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3.2.1.2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18</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9" name="Prostokąt 8"/>
          <p:cNvSpPr/>
          <p:nvPr/>
        </p:nvSpPr>
        <p:spPr>
          <a:xfrm>
            <a:off x="755576" y="2348880"/>
            <a:ext cx="5472608" cy="390876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pl-PL" sz="1550" dirty="0"/>
              <a:t>Analizując czas, przez jaki istnieje lub będzie istniała nasza cywilizacja, możemy dojść do wniosku, że każdorazowe „pięć minut”, przypadające na cywilizację zdolną do kontaktu, jest za krótkie. Zaawansowane cywilizacje mogą się pojawiać i znikać, poprzedzielane długimi okresami nieistnienia – tak, że szansa jednoczesnego wystąpienia dwóch cywilizacji jest </a:t>
            </a:r>
            <a:r>
              <a:rPr lang="pl-PL" sz="1550" dirty="0" smtClean="0"/>
              <a:t>znikoma.</a:t>
            </a:r>
          </a:p>
          <a:p>
            <a:endParaRPr lang="pl-PL" sz="1550" dirty="0"/>
          </a:p>
          <a:p>
            <a:r>
              <a:rPr lang="pl-PL" sz="1550" dirty="0" smtClean="0"/>
              <a:t>Odliczając </a:t>
            </a:r>
            <a:r>
              <a:rPr lang="pl-PL" sz="1550" dirty="0"/>
              <a:t>kilka pierwszych miliardów lat formowania się wszechświata, w pozostałym okresie mogłoby istnieć milion cywilizacji trwających po 10 tys. lat i każda z nich mogłaby istnieć jako jedyna w swoim czasie we Wszechświecie. Być może istniały jakieś cywilizacje przed pojawieniem się człowieka i być może będą istnieć po jego wyginięciu, ale w obecnej chwili jesteśmy jedyną cywilizacją w galaktyce. Istnieje więc co najwyżej możliwość znalezienia archeologicznych dowodów istnienia obcych – np. w postaci sfer </a:t>
            </a:r>
            <a:r>
              <a:rPr lang="pl-PL" sz="1550" dirty="0" err="1"/>
              <a:t>Dysona</a:t>
            </a:r>
            <a:r>
              <a:rPr lang="pl-PL" sz="1550" dirty="0"/>
              <a:t>.</a:t>
            </a:r>
          </a:p>
        </p:txBody>
      </p:sp>
      <p:sp>
        <p:nvSpPr>
          <p:cNvPr id="11" name="Symbol zastępczy zawartości 2"/>
          <p:cNvSpPr txBox="1">
            <a:spLocks/>
          </p:cNvSpPr>
          <p:nvPr/>
        </p:nvSpPr>
        <p:spPr>
          <a:xfrm>
            <a:off x="1547664" y="1763987"/>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cywilizacje istnieją za krótko</a:t>
            </a: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3" y="4077072"/>
            <a:ext cx="2028621" cy="2556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59" y="2119045"/>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2859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3.2.1.3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19</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11" name="Symbol zastępczy zawartości 2"/>
          <p:cNvSpPr txBox="1">
            <a:spLocks/>
          </p:cNvSpPr>
          <p:nvPr/>
        </p:nvSpPr>
        <p:spPr>
          <a:xfrm>
            <a:off x="1547664" y="1763987"/>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cywilizacje jeszcze nie powstały</a:t>
            </a:r>
          </a:p>
        </p:txBody>
      </p:sp>
      <p:sp>
        <p:nvSpPr>
          <p:cNvPr id="7" name="Prostokąt 6"/>
          <p:cNvSpPr/>
          <p:nvPr/>
        </p:nvSpPr>
        <p:spPr>
          <a:xfrm>
            <a:off x="823701" y="2447210"/>
            <a:ext cx="7974632" cy="2800767"/>
          </a:xfrm>
          <a:prstGeom prst="rect">
            <a:avLst/>
          </a:prstGeom>
        </p:spPr>
        <p:txBody>
          <a:bodyPr wrap="square">
            <a:spAutoFit/>
          </a:bodyPr>
          <a:lstStyle/>
          <a:p>
            <a:r>
              <a:rPr lang="pl-PL" sz="1600" dirty="0"/>
              <a:t>Szczególnym przypadkiem jest możliwość, że ludzkość jest pierwszą cywilizacją w naszej galaktyce. Większość naukowców odrzuca taką możliwość jako zbyt nieprawdopodobną i antropocentryczną, ale ponieważ jakaś cywilizacja musi być pierwsza, nie jest wykluczone, że my nią jesteśmy</a:t>
            </a:r>
            <a:r>
              <a:rPr lang="pl-PL" sz="1600" dirty="0" smtClean="0"/>
              <a:t>.</a:t>
            </a:r>
          </a:p>
          <a:p>
            <a:endParaRPr lang="pl-PL" sz="1600" dirty="0"/>
          </a:p>
          <a:p>
            <a:r>
              <a:rPr lang="pl-PL" sz="1600" dirty="0"/>
              <a:t>Pierwszeństwo ludzkości w galaktyce jest motywem przewodnim twórczości </a:t>
            </a:r>
            <a:r>
              <a:rPr lang="pl-PL" sz="1600" dirty="0" err="1"/>
              <a:t>Isaaca</a:t>
            </a:r>
            <a:r>
              <a:rPr lang="pl-PL" sz="1600" dirty="0"/>
              <a:t> Asimova. W trylogii Imperium Galaktyczne przedstawia on Galaktykę skolonizowaną przez ludzi do tego stopnia, że zapomniane zostało ich ziemskie pochodzenie. Koniec wieczności opowiada natomiast alternatywną historię: Ludzkość była pierwszą inteligentną rasą, ale napęd międzygwiezdny został wynaleziony zbyt późno, a Galaktyka została skolonizowana przez inne rasy.</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418" y="5157192"/>
            <a:ext cx="1566846" cy="1566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5157192"/>
            <a:ext cx="1753283" cy="131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919" y="5044197"/>
            <a:ext cx="2313094" cy="1539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2068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094984" cy="764704"/>
          </a:xfrm>
        </p:spPr>
        <p:txBody>
          <a:bodyPr/>
          <a:lstStyle/>
          <a:p>
            <a:r>
              <a:rPr lang="pl-PL" sz="4500" dirty="0" smtClean="0"/>
              <a:t>1.1 Podstawy paradoksu</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Sformułowanie paradoksu</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a:t>
            </a:fld>
            <a:endParaRPr lang="pl-PL"/>
          </a:p>
        </p:txBody>
      </p:sp>
      <p:sp>
        <p:nvSpPr>
          <p:cNvPr id="7" name="pole tekstowe 6"/>
          <p:cNvSpPr txBox="1"/>
          <p:nvPr/>
        </p:nvSpPr>
        <p:spPr>
          <a:xfrm>
            <a:off x="1403649" y="1484784"/>
            <a:ext cx="5184576" cy="286232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l-PL" dirty="0"/>
              <a:t>Wielkość i wiek Wszechświata sugerują, że powinno istnieć wiele zaawansowanych technicznie pozaziemskich cywilizacji. Jednak takiemu rozumowaniu przeczy brak obserwacyjnych dowodów ich istnienia. Zatem albo początkowe założenia są nieprawidłowe i zaawansowane technicznie życie jest znacznie rzadsze niż się sądzi, albo metody obserwacji są niekompletne i ludzkość jeszcze ich nie wykryła, albo metody są błędne i cywilizacja ludzka poszukuje niewłaściwych śladów.</a:t>
            </a:r>
          </a:p>
        </p:txBody>
      </p:sp>
      <p:sp>
        <p:nvSpPr>
          <p:cNvPr id="8" name="Tytuł 1"/>
          <p:cNvSpPr txBox="1">
            <a:spLocks/>
          </p:cNvSpPr>
          <p:nvPr/>
        </p:nvSpPr>
        <p:spPr>
          <a:xfrm>
            <a:off x="1216152" y="5085183"/>
            <a:ext cx="7235981" cy="1315617"/>
          </a:xfrm>
          <a:prstGeom prst="rect">
            <a:avLst/>
          </a:prstGeom>
        </p:spPr>
        <p:txBody>
          <a:bodyPr vert="horz" lIns="91440" tIns="45720" rIns="91440" bIns="45720" rtlCol="0" anchor="b">
            <a:noAutofit/>
          </a:bodyPr>
          <a:lstStyle>
            <a:lvl1pPr algn="l" defTabSz="914400" rtl="0" eaLnBrk="1" latinLnBrk="0" hangingPunct="1">
              <a:spcBef>
                <a:spcPct val="0"/>
              </a:spcBef>
              <a:buNone/>
              <a:defRPr sz="7200" b="1" kern="1200" baseline="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stStyle>
          <a:p>
            <a:r>
              <a:rPr lang="pl-PL" sz="9500" dirty="0" smtClean="0"/>
              <a:t>Gdzie Oni są?</a:t>
            </a:r>
            <a:endParaRPr lang="pl-PL" sz="9500" dirty="0"/>
          </a:p>
        </p:txBody>
      </p:sp>
      <p:sp>
        <p:nvSpPr>
          <p:cNvPr id="9" name="pole tekstowe 8"/>
          <p:cNvSpPr txBox="1"/>
          <p:nvPr/>
        </p:nvSpPr>
        <p:spPr>
          <a:xfrm>
            <a:off x="1403648" y="4612486"/>
            <a:ext cx="6192688" cy="369332"/>
          </a:xfrm>
          <a:prstGeom prst="rect">
            <a:avLst/>
          </a:prstGeom>
          <a:noFill/>
        </p:spPr>
        <p:txBody>
          <a:bodyPr wrap="square" rtlCol="0">
            <a:spAutoFit/>
          </a:bodyPr>
          <a:lstStyle/>
          <a:p>
            <a:r>
              <a:rPr lang="pl-PL" b="1" u="sng" dirty="0" smtClean="0"/>
              <a:t>Powstaje więc pytanie:</a:t>
            </a:r>
            <a:endParaRPr lang="pl-PL" b="1" u="sng"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598" y="2556804"/>
            <a:ext cx="1895475"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16490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3.2.1.4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20</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11" name="Symbol zastępczy zawartości 2"/>
          <p:cNvSpPr txBox="1">
            <a:spLocks/>
          </p:cNvSpPr>
          <p:nvPr/>
        </p:nvSpPr>
        <p:spPr>
          <a:xfrm>
            <a:off x="1547664" y="1763987"/>
            <a:ext cx="7467600" cy="872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rozprzestrzenienie się poza własny system planetarny jest zbyt kosztowne</a:t>
            </a:r>
          </a:p>
        </p:txBody>
      </p:sp>
      <p:sp>
        <p:nvSpPr>
          <p:cNvPr id="7" name="Prostokąt 6"/>
          <p:cNvSpPr/>
          <p:nvPr/>
        </p:nvSpPr>
        <p:spPr>
          <a:xfrm>
            <a:off x="823701" y="2636912"/>
            <a:ext cx="7708739" cy="3893374"/>
          </a:xfrm>
          <a:prstGeom prst="rect">
            <a:avLst/>
          </a:prstGeom>
        </p:spPr>
        <p:txBody>
          <a:bodyPr wrap="square">
            <a:spAutoFit/>
          </a:bodyPr>
          <a:lstStyle/>
          <a:p>
            <a:r>
              <a:rPr lang="pl-PL" sz="1300" dirty="0"/>
              <a:t>Wiele założeń dotyczących możliwości kolonizowania przestrzeni opiera się na idei stosunkowo tanich podróży międzygwiezdnych. Choć znana nam fizyka wyklucza możliwość podróżowania z prędkością nadświetlną (nie wyklucza natomiast wykorzystywania tuneli czasoprzestrzennych), podróżowanie z mniejszymi prędkościami wydaje się wykonalne (zobacz Program Orion). Daje to podstawy do rozważania możliwości istnienia urządzeń rodzaju sond von Neumanna</a:t>
            </a:r>
            <a:r>
              <a:rPr lang="pl-PL" sz="1300" dirty="0" smtClean="0"/>
              <a:t>.</a:t>
            </a:r>
          </a:p>
          <a:p>
            <a:endParaRPr lang="pl-PL" sz="1300" dirty="0"/>
          </a:p>
          <a:p>
            <a:endParaRPr lang="pl-PL" sz="1300" dirty="0" smtClean="0"/>
          </a:p>
          <a:p>
            <a:endParaRPr lang="pl-PL" sz="1300" dirty="0"/>
          </a:p>
          <a:p>
            <a:endParaRPr lang="pl-PL" sz="1300" dirty="0" smtClean="0"/>
          </a:p>
          <a:p>
            <a:endParaRPr lang="pl-PL" sz="1300" dirty="0"/>
          </a:p>
          <a:p>
            <a:endParaRPr lang="pl-PL" sz="1300" dirty="0" smtClean="0"/>
          </a:p>
          <a:p>
            <a:endParaRPr lang="pl-PL" sz="1300" dirty="0"/>
          </a:p>
          <a:p>
            <a:endParaRPr lang="pl-PL" sz="1300" dirty="0" smtClean="0"/>
          </a:p>
          <a:p>
            <a:endParaRPr lang="pl-PL" sz="1300" dirty="0"/>
          </a:p>
          <a:p>
            <a:r>
              <a:rPr lang="pl-PL" sz="1300" dirty="0"/>
              <a:t>Istnieje możliwość, że nie wiemy o jakichś fundamentalnych przeszkodach, które uniemożliwiają taką kolonizację, bądź sprawiają, że jest ona nieopłacalna. Możliwe, że nawet jeśli sama kolonizacja jest możliwa, utrzymywanie spójności cywilizacji ogranicza maksymalny obszar, na jaki cywilizacja może się rozprzestrzenić bez rozpadnięcia się. W takim ujęciu w przestrzeni zasiedlone byłyby tylko „kępki”, porozdzielane dużymi niezamieszkanymi obszarami</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162" y="3501008"/>
            <a:ext cx="3500604" cy="2024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06824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3.2.1.5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21</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11" name="Symbol zastępczy zawartości 2"/>
          <p:cNvSpPr txBox="1">
            <a:spLocks/>
          </p:cNvSpPr>
          <p:nvPr/>
        </p:nvSpPr>
        <p:spPr>
          <a:xfrm>
            <a:off x="1547664" y="1763987"/>
            <a:ext cx="7467600" cy="58489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ludzie nie szukają jeszcze wystarczająco długo</a:t>
            </a:r>
          </a:p>
        </p:txBody>
      </p:sp>
      <p:sp>
        <p:nvSpPr>
          <p:cNvPr id="7" name="Prostokąt 6"/>
          <p:cNvSpPr/>
          <p:nvPr/>
        </p:nvSpPr>
        <p:spPr>
          <a:xfrm>
            <a:off x="539553" y="2348880"/>
            <a:ext cx="5976663" cy="4147289"/>
          </a:xfrm>
          <a:prstGeom prst="rect">
            <a:avLst/>
          </a:prstGeom>
        </p:spPr>
        <p:txBody>
          <a:bodyPr wrap="square">
            <a:spAutoFit/>
          </a:bodyPr>
          <a:lstStyle/>
          <a:p>
            <a:r>
              <a:rPr lang="pl-PL" sz="1550" dirty="0" smtClean="0"/>
              <a:t>Sygnały </a:t>
            </a:r>
            <a:r>
              <a:rPr lang="pl-PL" sz="1550" dirty="0"/>
              <a:t>radiowe z kosmosu potrafimy wykrywać od bardzo niedługiego czasu. Pierwszy radioteleskop został wybudowany w 1937 roku. Cała nasza cywilizacja istnieje zaledwie kilka tysięcy lat, co w skali kosmologicznej jest mgnieniem oka. Istnieje więc możliwość, że ludzie nie szukają śladów obcych jeszcze wystarczająco długo, żeby je znaleźć, ani nie istnieją wystarczająco długo, żeby zostać znalezieni</a:t>
            </a:r>
            <a:r>
              <a:rPr lang="pl-PL" sz="1550" dirty="0" smtClean="0"/>
              <a:t>.</a:t>
            </a:r>
          </a:p>
          <a:p>
            <a:endParaRPr lang="pl-PL" sz="1550" dirty="0"/>
          </a:p>
          <a:p>
            <a:r>
              <a:rPr lang="pl-PL" sz="1550" dirty="0"/>
              <a:t>Milion lat temu nie było na Ziemi żadnej cywilizacji, z którą obcy mogliby się skontaktować. Również badając Ziemię wcześniej, obcy nie znaleźliby żadnych znaków sugerujących, że w najbliższym czasie powstanie tu cywilizacja. W rozległym i długowiecznym Wszechświecie, cywilizacja zdolna do lotów kosmicznych mogłaby zbyt rzadko zwracać uwagę na Ziemię, żeby zauważyć nasze powstanie. Nawet jeśli obcy szczęśliwie znaleźliby się na Ziemi w czasach historycznych, prawdopodobnie do naszych czasów przetrwałyby wyłącznie opowieści o jakichś nadnaturalnych istotach (co mogło zapoczątkować religie, jak np. według teorii Ericha von </a:t>
            </a:r>
            <a:r>
              <a:rPr lang="pl-PL" sz="1550" dirty="0" err="1"/>
              <a:t>Dänikena</a:t>
            </a:r>
            <a:r>
              <a:rPr lang="pl-PL" sz="1550" dirty="0"/>
              <a:t>).</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691" y="4149080"/>
            <a:ext cx="2354185" cy="232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691" y="2276870"/>
            <a:ext cx="2088232" cy="1864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611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3.2.1.6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22</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11" name="Symbol zastępczy zawartości 2"/>
          <p:cNvSpPr txBox="1">
            <a:spLocks/>
          </p:cNvSpPr>
          <p:nvPr/>
        </p:nvSpPr>
        <p:spPr>
          <a:xfrm>
            <a:off x="1547664" y="1763987"/>
            <a:ext cx="7467600" cy="58489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Obcy nie zdążyli jeszcze odpowiedzieć</a:t>
            </a:r>
          </a:p>
        </p:txBody>
      </p:sp>
      <p:sp>
        <p:nvSpPr>
          <p:cNvPr id="7" name="Prostokąt 6"/>
          <p:cNvSpPr/>
          <p:nvPr/>
        </p:nvSpPr>
        <p:spPr>
          <a:xfrm>
            <a:off x="539553" y="2348880"/>
            <a:ext cx="5472607" cy="2239074"/>
          </a:xfrm>
          <a:prstGeom prst="rect">
            <a:avLst/>
          </a:prstGeom>
        </p:spPr>
        <p:txBody>
          <a:bodyPr wrap="square">
            <a:spAutoFit/>
          </a:bodyPr>
          <a:lstStyle/>
          <a:p>
            <a:r>
              <a:rPr lang="pl-PL" sz="1550" dirty="0"/>
              <a:t>Sztuczne sygnały radiowe są emitowane z powierzchni Ziemi od 1895 roku. Oznacza to, że do tej pory jedynie inteligencje w odległości mniejszej niż 55 lat świetlnych mogłyby zdążyć wykryć te sygnały i wysłać odpowiedź w kierunku Ziemi. Jeśli uwzględnimy dodatkowo, że pierwsze sygnały były bardzo słabe i tłumione przez atmosferę, możemy przesunąć datę pierwszych wykrywalnych z przestrzeni aż do lat pięćdziesiątych XX wieku, co oznacza, że tylko obcy w odległości dwudziestu paru lat świetlnych mogliby do tej pory odpowiedzieć.</a:t>
            </a:r>
          </a:p>
        </p:txBody>
      </p:sp>
      <p:pic>
        <p:nvPicPr>
          <p:cNvPr id="215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1520" y="4556412"/>
            <a:ext cx="3278632" cy="196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269165"/>
            <a:ext cx="2882425"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997" y="4534749"/>
            <a:ext cx="2015001" cy="200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53975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3.2.1.7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23</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11" name="Symbol zastępczy zawartości 2"/>
          <p:cNvSpPr txBox="1">
            <a:spLocks/>
          </p:cNvSpPr>
          <p:nvPr/>
        </p:nvSpPr>
        <p:spPr>
          <a:xfrm>
            <a:off x="1547664" y="1763987"/>
            <a:ext cx="7467600" cy="58489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ludzie nie słuchają we właściwy sposób</a:t>
            </a:r>
          </a:p>
        </p:txBody>
      </p:sp>
      <p:sp>
        <p:nvSpPr>
          <p:cNvPr id="7" name="Prostokąt 6"/>
          <p:cNvSpPr/>
          <p:nvPr/>
        </p:nvSpPr>
        <p:spPr>
          <a:xfrm>
            <a:off x="539553" y="2225562"/>
            <a:ext cx="4670665" cy="4339650"/>
          </a:xfrm>
          <a:prstGeom prst="rect">
            <a:avLst/>
          </a:prstGeom>
        </p:spPr>
        <p:txBody>
          <a:bodyPr wrap="square">
            <a:spAutoFit/>
          </a:bodyPr>
          <a:lstStyle/>
          <a:p>
            <a:r>
              <a:rPr lang="pl-PL" sz="1200" dirty="0"/>
              <a:t>Programy SETI opierają się na pewnych założeniach, ograniczających klasę sygnałów, które mogą odebrać. Przykładowo wszelkie dotychczas przeprowadzane nasłuchy zignorowałyby mocno skompresowane strumienie danych (które bez znajomości algorytmu kompresji byłyby nieodróżnialne od białego szumu). Sygnały mogą być też nadawane na częstotliwościach, które uznano za mało prawdopodobne, albo używając innych metod modulacji, niż oczekujemy. Nawet właściwe sygnały pozostałyby niewykryte, jeśli pochodziłyby spoza niewielkich wycinków nieba, na których skupia się </a:t>
            </a:r>
            <a:r>
              <a:rPr lang="pl-PL" sz="1200" dirty="0" smtClean="0"/>
              <a:t>nasłuch.</a:t>
            </a:r>
            <a:endParaRPr lang="pl-PL" sz="1200" dirty="0"/>
          </a:p>
          <a:p>
            <a:endParaRPr lang="pl-PL" sz="1200" dirty="0"/>
          </a:p>
          <a:p>
            <a:r>
              <a:rPr lang="pl-PL" sz="1200" dirty="0"/>
              <a:t>Największy problem stanowi liczba częstotliwości, które jesteśmy w stanie przesłuchiwać, i dokładność naszych urządzeń odbiorczych. Wyliczono, że używając radioteleskopu takiego jakim dysponuje Obserwatorium </a:t>
            </a:r>
            <a:r>
              <a:rPr lang="pl-PL" sz="1200" dirty="0" err="1"/>
              <a:t>Arecibo</a:t>
            </a:r>
            <a:r>
              <a:rPr lang="pl-PL" sz="1200" dirty="0"/>
              <a:t>, sygnał telewizyjny z Ziemi można byłoby odebrać co najwyżej w odległości 0,3 roku </a:t>
            </a:r>
            <a:r>
              <a:rPr lang="pl-PL" sz="1200" dirty="0" smtClean="0"/>
              <a:t>świetlnego. </a:t>
            </a:r>
            <a:r>
              <a:rPr lang="pl-PL" sz="1200" dirty="0"/>
              <a:t>Z pewnością wykrycie w ten sposób cywilizacji typu ziemskiego byłoby więc dla nas trudne. Znacznie łatwiej byłoby nam wykryć sygnał ukierunkowany i skupiony w wąskim przedziale częstotliwości – takie sygnały bylibyśmy w stanie odebrać z odległości nawet dziesiątek tysięcy lat </a:t>
            </a:r>
            <a:r>
              <a:rPr lang="pl-PL" sz="1200" dirty="0" smtClean="0"/>
              <a:t>świetlnych. </a:t>
            </a:r>
            <a:r>
              <a:rPr lang="pl-PL" sz="1200" dirty="0"/>
              <a:t>Musiałyby jednak zostać wcześniej specjalnie wysłane w naszym kierunku. Część zespołów pracujących w SETI zakłada, że inne cywilizacje wysyłają takie sygnały (jak wysłana przez nas wiadomość </a:t>
            </a:r>
            <a:r>
              <a:rPr lang="pl-PL" sz="1200" dirty="0" err="1"/>
              <a:t>Arecibo</a:t>
            </a:r>
            <a:r>
              <a:rPr lang="pl-PL" sz="1200" dirty="0"/>
              <a:t>), aby poinformować o swoim istnieniu.</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219" y="2656242"/>
            <a:ext cx="3933781" cy="3478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87425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3.2.1.8 </a:t>
            </a:r>
            <a:r>
              <a:rPr lang="pl-PL" sz="4500" dirty="0" smtClean="0"/>
              <a:t>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24</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11" name="Symbol zastępczy zawartości 2"/>
          <p:cNvSpPr txBox="1">
            <a:spLocks/>
          </p:cNvSpPr>
          <p:nvPr/>
        </p:nvSpPr>
        <p:spPr>
          <a:xfrm>
            <a:off x="1547664" y="1763987"/>
            <a:ext cx="7467600" cy="72890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a:t>
            </a:r>
            <a:r>
              <a:rPr lang="pl-PL" sz="2200" dirty="0" smtClean="0"/>
              <a:t>ponieważ znajdują się na obrzeżach galaktyki/pustkach kosmosu lub innym mało prawdopodobnym wg nas miejscu</a:t>
            </a:r>
            <a:endParaRPr lang="pl-PL" sz="2200" dirty="0"/>
          </a:p>
        </p:txBody>
      </p:sp>
      <p:sp>
        <p:nvSpPr>
          <p:cNvPr id="8" name="Prostokąt 7"/>
          <p:cNvSpPr/>
          <p:nvPr/>
        </p:nvSpPr>
        <p:spPr>
          <a:xfrm>
            <a:off x="755576" y="2512763"/>
            <a:ext cx="6512333" cy="3885679"/>
          </a:xfrm>
          <a:prstGeom prst="rect">
            <a:avLst/>
          </a:prstGeom>
        </p:spPr>
        <p:txBody>
          <a:bodyPr wrap="square">
            <a:spAutoFit/>
          </a:bodyPr>
          <a:lstStyle/>
          <a:p>
            <a:r>
              <a:rPr lang="en-US" sz="1450" dirty="0"/>
              <a:t>This interesting solution to the Fermi Paradox was posited by Milan M. </a:t>
            </a:r>
            <a:r>
              <a:rPr lang="en-US" sz="1450" dirty="0" err="1"/>
              <a:t>Ćirković</a:t>
            </a:r>
            <a:r>
              <a:rPr lang="en-US" sz="1450" dirty="0"/>
              <a:t> and Robert Bradbury.</a:t>
            </a:r>
          </a:p>
          <a:p>
            <a:endParaRPr lang="en-US" sz="1450" dirty="0"/>
          </a:p>
          <a:p>
            <a:r>
              <a:rPr lang="en-US" sz="1450" dirty="0"/>
              <a:t>“We suggest that the outer regions of the Galactic disk are the most likely locations for advanced SETI targets,” they wrote. The reason for this is that sophisticated intelligent communities will tend to migrate outward through the Galaxy as their capacities of information-processing increase. Why? Because machine-based civilizations, with their massive supercomputers, will have huge problems managing their heat waste. They'll have to set up camp where it’s super cool. And the outer rim of the Galaxy is exactly that.</a:t>
            </a:r>
          </a:p>
          <a:p>
            <a:endParaRPr lang="en-US" sz="1450" dirty="0"/>
          </a:p>
          <a:p>
            <a:r>
              <a:rPr lang="en-US" sz="1450" dirty="0"/>
              <a:t>Subsequently, there may be a different galactic habitable zone for post-Singularity ETIs than for meat-based life. By consequence, advanced ETIs have no interest in exploring the bio-friendly habitable zone. Which means we’re looking for ET in the wrong place. Interestingly, Stephen Wolfram once told me that heat-free computing will someday be possible, so he doesn’t think this is a plausible solution to the Fermi Paradox.</a:t>
            </a:r>
            <a:endParaRPr lang="pl-PL" sz="145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442" y="4879858"/>
            <a:ext cx="1876091" cy="1388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905" y="3075475"/>
            <a:ext cx="1840359" cy="1386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2850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3.2.1.9 </a:t>
            </a:r>
            <a:r>
              <a:rPr lang="pl-PL" sz="4500" dirty="0" smtClean="0"/>
              <a:t>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25</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11" name="Symbol zastępczy zawartości 2"/>
          <p:cNvSpPr txBox="1">
            <a:spLocks/>
          </p:cNvSpPr>
          <p:nvPr/>
        </p:nvSpPr>
        <p:spPr>
          <a:xfrm>
            <a:off x="1547664" y="1763987"/>
            <a:ext cx="7467600" cy="72890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cywilizacje wysyłają sygnały radiowe tylko przez krótki czas</a:t>
            </a:r>
          </a:p>
        </p:txBody>
      </p:sp>
      <p:sp>
        <p:nvSpPr>
          <p:cNvPr id="8" name="Prostokąt 7"/>
          <p:cNvSpPr/>
          <p:nvPr/>
        </p:nvSpPr>
        <p:spPr>
          <a:xfrm>
            <a:off x="611560" y="2492896"/>
            <a:ext cx="6202524" cy="4039567"/>
          </a:xfrm>
          <a:prstGeom prst="rect">
            <a:avLst/>
          </a:prstGeom>
        </p:spPr>
        <p:txBody>
          <a:bodyPr wrap="square">
            <a:spAutoFit/>
          </a:bodyPr>
          <a:lstStyle/>
          <a:p>
            <a:r>
              <a:rPr lang="pl-PL" sz="1350" dirty="0" smtClean="0"/>
              <a:t>Bardzo </a:t>
            </a:r>
            <a:r>
              <a:rPr lang="pl-PL" sz="1350" dirty="0"/>
              <a:t>możliwe, że obce cywilizacje wysyłają wykrywalne sygnały radiowe tylko przez krótki czas swojego istnienia, co znacznie zmniejsza prawdopodobieństwo wykrycia ich w ten sposób. Są dwie główne przyczyny, które mogą do tego doprowadzić: albo rozwój technologiczny sprawia, że radio staje się przestarzałe, albo zużywanie zasobów sprawia, że cywilizacje rezygnują z tego sposobu komunikacji</a:t>
            </a:r>
            <a:r>
              <a:rPr lang="pl-PL" sz="1350" dirty="0" smtClean="0"/>
              <a:t>.</a:t>
            </a:r>
          </a:p>
          <a:p>
            <a:endParaRPr lang="pl-PL" sz="1350" dirty="0"/>
          </a:p>
          <a:p>
            <a:r>
              <a:rPr lang="pl-PL" sz="1350" dirty="0"/>
              <a:t>Pierwsza możliwość wydaje się dobrze uzasadniona na przykładzie naszego rozwoju. Używanie sygnałów radiowych do komunikacji na duże odległości jest marnotrawstwem energii i zaśmieca niepotrzebnie pasmo. Obecnie odchodzi się od tych rozwiązań na rzecz kabli, światłowodów, komunikacji mikrofalowej i laserowej. Nowe rozwiązania korzystające z radia, takie jak telefony komórkowe i sieci </a:t>
            </a:r>
            <a:r>
              <a:rPr lang="pl-PL" sz="1350" dirty="0" err="1"/>
              <a:t>WiFi</a:t>
            </a:r>
            <a:r>
              <a:rPr lang="pl-PL" sz="1350" dirty="0"/>
              <a:t>, używają niskoenergetycznych transmisji o małym zasięgu. Telewizja, korzystająca z silnych sygnałów jest prawdopodobnie najłatwiej wykrywalna z okolicznych gwiazd. Wypieranie jej przez telewizję cyfrową, korzystającą z szerokiego pasma i znacznie słabszej fali nośnej, może spowodować, że w ciągu najbliższych dziesięcioleci zauważalność Ziemi w spektrum radiowym znacznie się zmniejszy. Podobnego rozwoju możemy oczekiwać po innych cywilizacjach. Możliwe też, że zaawansowane cywilizacje całkowicie rezygnują z komunikacji radiowej na rzecz metod, których jeszcze nie znamy.</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4084" y="3645024"/>
            <a:ext cx="2095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0504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4491009"/>
            <a:ext cx="2520426" cy="1890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ytuł 1"/>
          <p:cNvSpPr>
            <a:spLocks noGrp="1"/>
          </p:cNvSpPr>
          <p:nvPr>
            <p:ph type="title"/>
          </p:nvPr>
        </p:nvSpPr>
        <p:spPr>
          <a:xfrm>
            <a:off x="1259632" y="0"/>
            <a:ext cx="8064896" cy="764704"/>
          </a:xfrm>
        </p:spPr>
        <p:txBody>
          <a:bodyPr/>
          <a:lstStyle/>
          <a:p>
            <a:r>
              <a:rPr lang="pl-PL" sz="4500" dirty="0" smtClean="0"/>
              <a:t>3.2.1.10 </a:t>
            </a:r>
            <a:r>
              <a:rPr lang="pl-PL" sz="4500" dirty="0" smtClean="0"/>
              <a:t>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26</a:t>
            </a:fld>
            <a:endParaRPr lang="pl-PL"/>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11" name="Symbol zastępczy zawartości 2"/>
          <p:cNvSpPr txBox="1">
            <a:spLocks/>
          </p:cNvSpPr>
          <p:nvPr/>
        </p:nvSpPr>
        <p:spPr>
          <a:xfrm>
            <a:off x="1547664" y="1763987"/>
            <a:ext cx="7467600" cy="72890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...ponieważ </a:t>
            </a:r>
            <a:r>
              <a:rPr lang="pl-PL" sz="2200" dirty="0"/>
              <a:t>wszyscy osiągają poziom technologicznej osobliwości</a:t>
            </a:r>
          </a:p>
        </p:txBody>
      </p:sp>
      <p:sp>
        <p:nvSpPr>
          <p:cNvPr id="8" name="Prostokąt 7"/>
          <p:cNvSpPr/>
          <p:nvPr/>
        </p:nvSpPr>
        <p:spPr>
          <a:xfrm>
            <a:off x="611560" y="2492896"/>
            <a:ext cx="8403704" cy="1446550"/>
          </a:xfrm>
          <a:prstGeom prst="rect">
            <a:avLst/>
          </a:prstGeom>
        </p:spPr>
        <p:txBody>
          <a:bodyPr wrap="square">
            <a:spAutoFit/>
          </a:bodyPr>
          <a:lstStyle/>
          <a:p>
            <a:r>
              <a:rPr lang="pl-PL" sz="1100" b="1" dirty="0" smtClean="0"/>
              <a:t>Istnieje </a:t>
            </a:r>
            <a:r>
              <a:rPr lang="pl-PL" sz="1100" b="1" dirty="0"/>
              <a:t>możliwość, że wszystkie zaawansowane cywilizacje osiągają poziom technologicznej osobliwości, i stają się </a:t>
            </a:r>
            <a:r>
              <a:rPr lang="pl-PL" sz="1100" b="1" dirty="0" err="1"/>
              <a:t>postludzkimi</a:t>
            </a:r>
            <a:r>
              <a:rPr lang="pl-PL" sz="1100" b="1" dirty="0"/>
              <a:t> (lub </a:t>
            </a:r>
            <a:r>
              <a:rPr lang="pl-PL" sz="1100" b="1" dirty="0" err="1"/>
              <a:t>postobcymi</a:t>
            </a:r>
            <a:r>
              <a:rPr lang="pl-PL" sz="1100" b="1" dirty="0"/>
              <a:t>) cywilizacjami. Teoretycznie może to oznaczać, że żadna dalsza komunikacja z nimi nie jest już możliwa. Inteligencje tego poziomu mogą na przykład przetwarzać większe ilości informacji niż da się przesłać na odległości międzygwiezdne. Możliwe też, że wszelka wiedza ludzkości jest dla nich elementarna. Z tego powodu nie komunikują się oni z nami, tak samo jak ludzie nie komunikują się z mrówkami</a:t>
            </a:r>
            <a:r>
              <a:rPr lang="pl-PL" sz="1100" b="1" dirty="0" smtClean="0"/>
              <a:t>.</a:t>
            </a:r>
            <a:endParaRPr lang="pl-PL" sz="1100" b="1" dirty="0"/>
          </a:p>
          <a:p>
            <a:r>
              <a:rPr lang="pl-PL" sz="1100" dirty="0" smtClean="0"/>
              <a:t>W </a:t>
            </a:r>
            <a:r>
              <a:rPr lang="pl-PL" sz="1100" dirty="0"/>
              <a:t>fantastyce spotyka się nawet bardziej ekstremalne formy </a:t>
            </a:r>
            <a:r>
              <a:rPr lang="pl-PL" sz="1100" dirty="0" err="1"/>
              <a:t>postosobliwościowych</a:t>
            </a:r>
            <a:r>
              <a:rPr lang="pl-PL" sz="1100" dirty="0"/>
              <a:t> cywilizacji: istoty, które porzuciły materialne ciała, zamknęły się w gigantycznych wirtualnych środowiskach (jak np. mózg matrioszka) lub w jakiś inny sposób przestały oddziaływać na nasz fizyczny </a:t>
            </a:r>
            <a:r>
              <a:rPr lang="pl-PL" sz="1100" dirty="0" smtClean="0"/>
              <a:t>świat.</a:t>
            </a:r>
          </a:p>
          <a:p>
            <a:r>
              <a:rPr lang="pl-PL" sz="1100" dirty="0" smtClean="0"/>
              <a:t>Podobną </a:t>
            </a:r>
            <a:r>
              <a:rPr lang="pl-PL" sz="1100" dirty="0"/>
              <a:t>wizję przedstawia Jacek Dukaj w swej powieści „Perfekcyjna niedoskonałość”.</a:t>
            </a:r>
          </a:p>
        </p:txBody>
      </p:sp>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2189" y="3717032"/>
            <a:ext cx="3376927"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88" y="3889557"/>
            <a:ext cx="3123817" cy="2491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6002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8208912" cy="764704"/>
          </a:xfrm>
        </p:spPr>
        <p:txBody>
          <a:bodyPr/>
          <a:lstStyle/>
          <a:p>
            <a:r>
              <a:rPr lang="pl-PL" sz="4500" dirty="0" smtClean="0"/>
              <a:t>3.2.1.11 </a:t>
            </a:r>
            <a:r>
              <a:rPr lang="pl-PL" sz="4500" dirty="0" smtClean="0"/>
              <a:t>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27</a:t>
            </a:fld>
            <a:endParaRPr lang="pl-PL" dirty="0"/>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11" name="Symbol zastępczy zawartości 2"/>
          <p:cNvSpPr txBox="1">
            <a:spLocks/>
          </p:cNvSpPr>
          <p:nvPr/>
        </p:nvSpPr>
        <p:spPr>
          <a:xfrm>
            <a:off x="1547664" y="1763987"/>
            <a:ext cx="7467600" cy="72890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stosowana przez nas technologia radiowa jest zbyt prymitywna</a:t>
            </a:r>
          </a:p>
        </p:txBody>
      </p:sp>
      <p:sp>
        <p:nvSpPr>
          <p:cNvPr id="8" name="Prostokąt 7"/>
          <p:cNvSpPr/>
          <p:nvPr/>
        </p:nvSpPr>
        <p:spPr>
          <a:xfrm>
            <a:off x="611560" y="2564904"/>
            <a:ext cx="8280920" cy="3970318"/>
          </a:xfrm>
          <a:prstGeom prst="rect">
            <a:avLst/>
          </a:prstGeom>
        </p:spPr>
        <p:txBody>
          <a:bodyPr wrap="square">
            <a:spAutoFit/>
          </a:bodyPr>
          <a:lstStyle/>
          <a:p>
            <a:r>
              <a:rPr lang="pl-PL" sz="1200" dirty="0"/>
              <a:t>Zakładając, że istnieją cywilizacje tysiące lub nawet miliony lat bardziej zaawansowane niż my, nie ma powodu, żeby uznawać, że wciąż komunikują się one przy użyciu fal elektromagnetycznych. Możliwe, że jakieś nieznane nam jeszcze zjawiska fizyczne umożliwiają znacznie efektywniejszą komunikację</a:t>
            </a:r>
            <a:r>
              <a:rPr lang="pl-PL" sz="1200" dirty="0" smtClean="0"/>
              <a:t>.</a:t>
            </a:r>
          </a:p>
          <a:p>
            <a:endParaRPr lang="pl-PL" sz="1200" dirty="0"/>
          </a:p>
          <a:p>
            <a:r>
              <a:rPr lang="pl-PL" sz="1200" dirty="0"/>
              <a:t>Niektóre pomysły zakładają, że obcy komunikowali się już wielokrotnie z ludzkością, ale za pomocą metod, których my nie wykorzystujemy i dlatego nie jesteśmy w stanie rozpoznać ich jako komunikacji. Przykładowo „sygnały” odbierane wyłącznie przez nielicznych ludzi mogą być postrzegane jako raczej objawy chorób psychicznych niż faktycznego kontaktu. Takie zjawiska mogłyby również być odnotowywane w religijnych tekstach (jako objawienia czy odwiedziny aniołów i demonów, przypisywane im cuda oraz nadprzyrodzone, nienaturalne zdolności</a:t>
            </a:r>
            <a:r>
              <a:rPr lang="pl-PL" sz="1200" dirty="0" smtClean="0"/>
              <a:t>).</a:t>
            </a:r>
          </a:p>
          <a:p>
            <a:endParaRPr lang="pl-PL" sz="1200" dirty="0"/>
          </a:p>
          <a:p>
            <a:r>
              <a:rPr lang="pl-PL" sz="1200" dirty="0"/>
              <a:t>Bazując na hipotezie, że ludzki mózg wykorzystuje w swoim działaniu zjawiska kwantowe (jak sugeruje np. Roger </a:t>
            </a:r>
            <a:r>
              <a:rPr lang="pl-PL" sz="1200" dirty="0" err="1"/>
              <a:t>Penrose</a:t>
            </a:r>
            <a:r>
              <a:rPr lang="pl-PL" sz="1200" dirty="0"/>
              <a:t>), można dojść do wniosku, że istnieje możliwość odbierania przez niego sygnałów w sposób nielokalny, przy użyciu kwantowego splątania </a:t>
            </a:r>
            <a:r>
              <a:rPr lang="pl-PL" sz="1200" dirty="0" smtClean="0"/>
              <a:t>(Teleportacja </a:t>
            </a:r>
            <a:r>
              <a:rPr lang="pl-PL" sz="1200" dirty="0"/>
              <a:t>kwantowa oraz Kryptologia kwantowa). Niektórzy spekulują, że niektóre przypadki mistyków, szamanów albo schizofreników są efektem mniej lub bardziej zniekształconej komunikacji. Według naszej wiedzy nie jest możliwe przekazywanie w sposób nielokalny żadnej informacji, ale jakieś oddziaływanie może zachodzić. Być może dla obcych taka nie-komunikacja jest w jakimś sensie wystarczająca. Pozwalałoby to wyjaśnić brak obserwowanych podróży kosmicznych, które w takiej sytuacji byłyby już niepotrzebne</a:t>
            </a:r>
            <a:r>
              <a:rPr lang="pl-PL" sz="1200" dirty="0" smtClean="0"/>
              <a:t>.</a:t>
            </a:r>
          </a:p>
          <a:p>
            <a:endParaRPr lang="pl-PL" sz="1200" dirty="0"/>
          </a:p>
          <a:p>
            <a:r>
              <a:rPr lang="pl-PL" sz="1200" dirty="0"/>
              <a:t>Teorie te nie są jednak poparte żadnymi argumentami poza naszą niewiedzą i z tego powodu nie są powszechnie akceptowane. Podobny status mają hipotezy sugerujące, że niektóre narkotyki są w rzeczywistości technologią umożliwiającą wprowadzanie umysłów ludzkich w stan pozwalający odebrać przekazywane nam wiadomości.</a:t>
            </a:r>
          </a:p>
        </p:txBody>
      </p:sp>
    </p:spTree>
    <p:extLst>
      <p:ext uri="{BB962C8B-B14F-4D97-AF65-F5344CB8AC3E}">
        <p14:creationId xmlns:p14="http://schemas.microsoft.com/office/powerpoint/2010/main" val="12394000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8208912" cy="764704"/>
          </a:xfrm>
        </p:spPr>
        <p:txBody>
          <a:bodyPr/>
          <a:lstStyle/>
          <a:p>
            <a:r>
              <a:rPr lang="pl-PL" sz="4500" dirty="0" smtClean="0"/>
              <a:t>3.2.1.12 </a:t>
            </a:r>
            <a:r>
              <a:rPr lang="pl-PL" sz="4500" dirty="0" smtClean="0"/>
              <a:t>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28</a:t>
            </a:fld>
            <a:endParaRPr lang="pl-PL" dirty="0"/>
          </a:p>
        </p:txBody>
      </p:sp>
      <p:sp>
        <p:nvSpPr>
          <p:cNvPr id="10" name="Symbol zastępczy zawartości 2"/>
          <p:cNvSpPr txBox="1">
            <a:spLocks/>
          </p:cNvSpPr>
          <p:nvPr/>
        </p:nvSpPr>
        <p:spPr>
          <a:xfrm>
            <a:off x="1330733" y="133095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smtClean="0"/>
              <a:t>…ale komunikacja z nimi jest niemożliwa…</a:t>
            </a:r>
            <a:endParaRPr lang="pl-PL" sz="2400" dirty="0"/>
          </a:p>
        </p:txBody>
      </p:sp>
      <p:sp>
        <p:nvSpPr>
          <p:cNvPr id="11" name="Symbol zastępczy zawartości 2"/>
          <p:cNvSpPr txBox="1">
            <a:spLocks/>
          </p:cNvSpPr>
          <p:nvPr/>
        </p:nvSpPr>
        <p:spPr>
          <a:xfrm>
            <a:off x="1547664" y="1763987"/>
            <a:ext cx="7467600" cy="72890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a:t>
            </a:r>
            <a:r>
              <a:rPr lang="pl-PL" sz="2200" dirty="0" smtClean="0"/>
              <a:t>nie są cywilizacją technologiczną</a:t>
            </a:r>
            <a:endParaRPr lang="pl-PL" sz="2200" dirty="0"/>
          </a:p>
        </p:txBody>
      </p:sp>
      <p:sp>
        <p:nvSpPr>
          <p:cNvPr id="7" name="Prostokąt 6"/>
          <p:cNvSpPr/>
          <p:nvPr/>
        </p:nvSpPr>
        <p:spPr>
          <a:xfrm>
            <a:off x="827583" y="2128441"/>
            <a:ext cx="6841667" cy="2800767"/>
          </a:xfrm>
          <a:prstGeom prst="rect">
            <a:avLst/>
          </a:prstGeom>
        </p:spPr>
        <p:txBody>
          <a:bodyPr wrap="square">
            <a:spAutoFit/>
          </a:bodyPr>
          <a:lstStyle/>
          <a:p>
            <a:r>
              <a:rPr lang="en-US" sz="1600" dirty="0"/>
              <a:t>It may be that at least some civilizations of intelligent beings are not technological, perhaps because it is difficult in their environment, or because they choose not to, or for other reasons yet unknown. Such civilizations would be very hard for humans to </a:t>
            </a:r>
            <a:r>
              <a:rPr lang="en-US" sz="1600" dirty="0" smtClean="0"/>
              <a:t>detect.</a:t>
            </a:r>
            <a:endParaRPr lang="pl-PL" sz="1600" dirty="0" smtClean="0"/>
          </a:p>
          <a:p>
            <a:endParaRPr lang="pl-PL" sz="1600" dirty="0"/>
          </a:p>
          <a:p>
            <a:r>
              <a:rPr lang="en-US" sz="1600" dirty="0" smtClean="0"/>
              <a:t>While </a:t>
            </a:r>
            <a:r>
              <a:rPr lang="en-US" sz="1600" dirty="0"/>
              <a:t>there are remote sensing techniques which could perhaps detect life-bearing planets without relying on the signs of </a:t>
            </a:r>
            <a:r>
              <a:rPr lang="en-US" sz="1600" dirty="0" smtClean="0"/>
              <a:t>technology</a:t>
            </a:r>
            <a:r>
              <a:rPr lang="pl-PL" sz="1600" dirty="0" smtClean="0"/>
              <a:t>, </a:t>
            </a:r>
            <a:r>
              <a:rPr lang="en-US" sz="1600" dirty="0" smtClean="0"/>
              <a:t>none </a:t>
            </a:r>
            <a:r>
              <a:rPr lang="en-US" sz="1600" dirty="0"/>
              <a:t>of them has any ability to tell if any detected life is intelligent. Not even any theoretical methods for doing so have been proposed, short of an actual physical visit by an astronaut or probe. This is sometimes referred to as the "algae vs. alumnae" problem.</a:t>
            </a:r>
            <a:endParaRPr lang="pl-PL" sz="16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879543"/>
            <a:ext cx="2785587" cy="1566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4879543"/>
            <a:ext cx="2138156" cy="1566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9950" y="4478096"/>
            <a:ext cx="1924050"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4049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3.2.2.1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29</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...ale postanowili się nie komunikować...</a:t>
            </a:r>
          </a:p>
        </p:txBody>
      </p:sp>
      <p:sp>
        <p:nvSpPr>
          <p:cNvPr id="7" name="Prostokąt 6"/>
          <p:cNvSpPr/>
          <p:nvPr/>
        </p:nvSpPr>
        <p:spPr>
          <a:xfrm>
            <a:off x="1331640" y="1744192"/>
            <a:ext cx="6192688" cy="1169551"/>
          </a:xfrm>
          <a:prstGeom prst="rect">
            <a:avLst/>
          </a:prstGeom>
        </p:spPr>
        <p:txBody>
          <a:bodyPr wrap="square">
            <a:spAutoFit/>
          </a:bodyPr>
          <a:lstStyle/>
          <a:p>
            <a:r>
              <a:rPr lang="pl-PL" sz="1400" dirty="0"/>
              <a:t>Ta wersja jest szczególnie prawdopodobna, jeśli w zasięgu naszego kontaktu jest tylko jedna cywilizacja bądź wszystkie cywilizacje w okolicy podlegają jakiemuś jednemu prawu zabraniającemu kontaktów z Ziemią. Jeśli istnieje dużo różnorodnych cywilizacji, prawdopodobieństwo, że wszystkie podjęłyby równocześnie taką decyzję jest znacznie mniejsze</a:t>
            </a:r>
          </a:p>
        </p:txBody>
      </p:sp>
      <p:sp>
        <p:nvSpPr>
          <p:cNvPr id="11" name="Symbol zastępczy zawartości 2"/>
          <p:cNvSpPr txBox="1">
            <a:spLocks/>
          </p:cNvSpPr>
          <p:nvPr/>
        </p:nvSpPr>
        <p:spPr>
          <a:xfrm>
            <a:off x="1547664" y="2889793"/>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smtClean="0"/>
              <a:t>...ponieważ </a:t>
            </a:r>
            <a:r>
              <a:rPr lang="pl-PL" sz="2200" dirty="0"/>
              <a:t>nie są zainteresowani</a:t>
            </a:r>
          </a:p>
        </p:txBody>
      </p:sp>
      <p:sp>
        <p:nvSpPr>
          <p:cNvPr id="8" name="Prostokąt 7"/>
          <p:cNvSpPr/>
          <p:nvPr/>
        </p:nvSpPr>
        <p:spPr>
          <a:xfrm>
            <a:off x="1547664" y="3318318"/>
            <a:ext cx="4680520" cy="2031325"/>
          </a:xfrm>
          <a:prstGeom prst="rect">
            <a:avLst/>
          </a:prstGeom>
        </p:spPr>
        <p:txBody>
          <a:bodyPr wrap="square">
            <a:spAutoFit/>
          </a:bodyPr>
          <a:lstStyle/>
          <a:p>
            <a:r>
              <a:rPr lang="pl-PL" sz="1400" dirty="0"/>
              <a:t>Założenie, że zaawansowane cywilizacje dążą do kontaktów, również może być nieprawidłowe. Powody, takie jak religijne tabu, ksenofobia albo zwykły brak zainteresowania, mogą sprawiać, że obcy nie nawiązują kontaktu, nawet jeśli są do niego zdolni.</a:t>
            </a:r>
          </a:p>
          <a:p>
            <a:endParaRPr lang="pl-PL" sz="1400" dirty="0"/>
          </a:p>
          <a:p>
            <a:r>
              <a:rPr lang="pl-PL" sz="1400" dirty="0"/>
              <a:t>Wyjaśnienie takie wiązane jest ze słynnym zdaniem Einsteina: „Najlepszym dowodem na istnienie inteligencji pozaziemskiej jest to, że się z nami nie kontaktują”.</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757" y="2780928"/>
            <a:ext cx="2748147" cy="372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9068" y="5157191"/>
            <a:ext cx="1756287" cy="1447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7373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094984" cy="764704"/>
          </a:xfrm>
        </p:spPr>
        <p:txBody>
          <a:bodyPr/>
          <a:lstStyle/>
          <a:p>
            <a:r>
              <a:rPr lang="pl-PL" sz="4500" dirty="0" smtClean="0"/>
              <a:t>1.2 Podstawy paradoksu</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Argument skali</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a:t>
            </a:fld>
            <a:endParaRPr lang="pl-PL"/>
          </a:p>
        </p:txBody>
      </p:sp>
      <p:sp>
        <p:nvSpPr>
          <p:cNvPr id="7" name="pole tekstowe 6"/>
          <p:cNvSpPr txBox="1"/>
          <p:nvPr/>
        </p:nvSpPr>
        <p:spPr>
          <a:xfrm>
            <a:off x="1403648" y="1484784"/>
            <a:ext cx="6552728" cy="2862322"/>
          </a:xfrm>
          <a:prstGeom prst="rect">
            <a:avLst/>
          </a:prstGeom>
          <a:noFill/>
        </p:spPr>
        <p:txBody>
          <a:bodyPr wrap="square" rtlCol="0">
            <a:spAutoFit/>
          </a:bodyPr>
          <a:lstStyle/>
          <a:p>
            <a:r>
              <a:rPr lang="pl-PL" dirty="0"/>
              <a:t>Wstępne założenie („argument skali”) wynika z samych rozważanych tu liczb: w Drodze Mlecznej jest około 250 miliardów (2,5 × </a:t>
            </a:r>
            <a:r>
              <a:rPr lang="pl-PL" dirty="0" smtClean="0"/>
              <a:t>10^11</a:t>
            </a:r>
            <a:r>
              <a:rPr lang="pl-PL" dirty="0"/>
              <a:t>) gwiazd, a w obserwowalnym Wszechświecie około 70 tryliardów (7 × </a:t>
            </a:r>
            <a:r>
              <a:rPr lang="pl-PL" dirty="0" smtClean="0"/>
              <a:t>10^22). </a:t>
            </a:r>
            <a:r>
              <a:rPr lang="pl-PL" dirty="0"/>
              <a:t>Nawet jeśli inteligentne życie pojawia się na znikomym procencie planet, wciąż powinno istnieć mnóstwo cywilizacji nawet w samej Drodze </a:t>
            </a:r>
            <a:r>
              <a:rPr lang="pl-PL" dirty="0" smtClean="0"/>
              <a:t>Mlecznej. </a:t>
            </a:r>
            <a:r>
              <a:rPr lang="pl-PL" dirty="0"/>
              <a:t>Rozumowanie to opiera się na zasadzie kopernikańskiej, mówiącej że Ziemia nie jest szczególnie wyróżnionym miejscem we Wszechświecie, a jedynie typową planetą, podlegającą tym samym prawom, efektom i prawdopodobieństwu co inne</a:t>
            </a:r>
            <a:r>
              <a:rPr lang="pl-PL" dirty="0" smtClean="0"/>
              <a:t>.</a:t>
            </a:r>
            <a:endParaRPr lang="pl-PL"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3996517"/>
            <a:ext cx="2516006" cy="2516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52407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3.2.2.2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30</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...ale postanowili się nie komunikować...</a:t>
            </a:r>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Ziemia została specjalnie odizolowana</a:t>
            </a:r>
          </a:p>
        </p:txBody>
      </p:sp>
      <p:sp>
        <p:nvSpPr>
          <p:cNvPr id="9" name="Prostokąt 8"/>
          <p:cNvSpPr/>
          <p:nvPr/>
        </p:nvSpPr>
        <p:spPr>
          <a:xfrm>
            <a:off x="251520" y="2204864"/>
            <a:ext cx="8892480" cy="2492990"/>
          </a:xfrm>
          <a:prstGeom prst="rect">
            <a:avLst/>
          </a:prstGeom>
        </p:spPr>
        <p:txBody>
          <a:bodyPr wrap="square">
            <a:spAutoFit/>
          </a:bodyPr>
          <a:lstStyle/>
          <a:p>
            <a:r>
              <a:rPr lang="pl-PL" sz="1200" b="1" dirty="0"/>
              <a:t>Możliwe, że założenie o chęci nawiązania kontaktów jest błędne i zaawansowane cywilizacje nie chcą tego robić nawet, mając odpowiednie środki. Potencjalnym wyjaśnieniem może być hipoteza kosmicznego Zoo: Ziemia jest obserwowana przez zaawansowane cywilizacje, które traktują ją jako „zoo lub dziewiczy teren</a:t>
            </a:r>
            <a:r>
              <a:rPr lang="pl-PL" sz="1200" b="1" dirty="0" smtClean="0"/>
              <a:t>”.</a:t>
            </a:r>
          </a:p>
          <a:p>
            <a:endParaRPr lang="pl-PL" sz="1200" dirty="0"/>
          </a:p>
          <a:p>
            <a:r>
              <a:rPr lang="pl-PL" sz="1200" dirty="0"/>
              <a:t>Motywacje takiego działania mogą być etyczne (umożliwienie ludziom naturalnego rozwoju), badawcze lub strategiczne (obcy chcą uniknąć wykrycia i potencjalnego zniszczenia przez inne cywilizacje). Pomysł ten jest wykorzystywany między innymi w świecie Star </a:t>
            </a:r>
            <a:r>
              <a:rPr lang="pl-PL" sz="1200" dirty="0" err="1"/>
              <a:t>Trek</a:t>
            </a:r>
            <a:r>
              <a:rPr lang="pl-PL" sz="1200" dirty="0"/>
              <a:t> jako Pierwsza Dyrektywa, zabraniająca kontaktu z cywilizacjami na zbyt niskim poziomie rozwoju. Ta teoria sugeruje, że ludzkość musi osiągnąć jakiś poziom etyczny, technologiczny lub socjologiczny, zanim zostanie z nią nawiązany kontakt (np. w świecie Star </a:t>
            </a:r>
            <a:r>
              <a:rPr lang="pl-PL" sz="1200" dirty="0" err="1"/>
              <a:t>Trek</a:t>
            </a:r>
            <a:r>
              <a:rPr lang="pl-PL" sz="1200" dirty="0"/>
              <a:t> oficjalny kontakt cywilizacji zaawansowanych z cywilizacjami bardziej prymitywnymi następuje po stworzeniu przez te ostatnie napędu „nadświetlnego”, pozwalającego osiągać prędkości większe niż prędkość światła).</a:t>
            </a:r>
          </a:p>
          <a:p>
            <a:r>
              <a:rPr lang="pl-PL" sz="1200" i="1" dirty="0"/>
              <a:t>Wariantem tej wersji jest teoria, że ludzkość jest próbną, badawczą cywilizacją stworzoną i/lub kontrolowaną przez inteligentniejsze od ludzi istoty (podobnie jak ludzie hodują różne gatunki zwierząt dla celów badawczych, konsumpcyjnych bądź introdukcji ich na jakiś obszar). Możliwe są różne odmiany tej teorii, jak np. symulacja życia na Ziemi w filmie </a:t>
            </a:r>
            <a:r>
              <a:rPr lang="pl-PL" sz="1200" i="1" dirty="0" err="1"/>
              <a:t>Matrix</a:t>
            </a:r>
            <a:r>
              <a:rPr lang="pl-PL" sz="1200" i="1" dirty="0"/>
              <a:t>.</a:t>
            </a: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1128" y="4437112"/>
            <a:ext cx="3404851" cy="2141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82" y="4707581"/>
            <a:ext cx="1937716" cy="1870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096" y="4682715"/>
            <a:ext cx="28575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8852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3.2.2.3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31</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...ale postanowili się nie komunikować...</a:t>
            </a:r>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a:t>
            </a:r>
            <a:r>
              <a:rPr lang="pl-PL" sz="2200" dirty="0" smtClean="0"/>
              <a:t>są zbyt obcy</a:t>
            </a:r>
            <a:endParaRPr lang="pl-PL" sz="2200" dirty="0"/>
          </a:p>
        </p:txBody>
      </p:sp>
      <p:sp>
        <p:nvSpPr>
          <p:cNvPr id="7" name="Prostokąt 6"/>
          <p:cNvSpPr/>
          <p:nvPr/>
        </p:nvSpPr>
        <p:spPr>
          <a:xfrm>
            <a:off x="1187624" y="2276872"/>
            <a:ext cx="6984776" cy="3193182"/>
          </a:xfrm>
          <a:prstGeom prst="rect">
            <a:avLst/>
          </a:prstGeom>
        </p:spPr>
        <p:txBody>
          <a:bodyPr wrap="square">
            <a:spAutoFit/>
          </a:bodyPr>
          <a:lstStyle/>
          <a:p>
            <a:r>
              <a:rPr lang="pl-PL" sz="1550" dirty="0"/>
              <a:t>Jest możliwe, że nie doceniamy zakresu, w jakim obce życie może się różnić od tego na Ziemi. Psychologia obcych może być tak odległa od naszej, że nie wiedzą oni, jak nawiązać z nami kontakt, bądź sama idea nawiązywania kontaktu nie jest dla nich sensowna. Ludzka kultura i środowisko mogą być z punktu widzenia obcych zaściankowe i/lub nie pasujące do ich sposobu </a:t>
            </a:r>
            <a:r>
              <a:rPr lang="pl-PL" sz="1550" dirty="0" smtClean="0"/>
              <a:t>myślenia.</a:t>
            </a:r>
          </a:p>
          <a:p>
            <a:endParaRPr lang="pl-PL" sz="1550" dirty="0"/>
          </a:p>
          <a:p>
            <a:r>
              <a:rPr lang="pl-PL" sz="1550" dirty="0" smtClean="0"/>
              <a:t>Również ich fizjologia może być tak różna od naszej, że powoduje przeszkodę w komunikacji nie do przejścia. Ich proces myślowy może być o rzędy wielkości szybszy lub wolniejszy niż nasz. W takim wariancie może zająć im miliony lat wypowiedzenie choćby słowa „część” lub też całe ich pokolenia żyją zaledwie ułamki sekund. Nawet sam czas dla nich może płynąć inaczej.</a:t>
            </a:r>
          </a:p>
          <a:p>
            <a:endParaRPr lang="pl-PL" sz="1550" dirty="0"/>
          </a:p>
          <a:p>
            <a:r>
              <a:rPr lang="pl-PL" sz="1550" dirty="0"/>
              <a:t>Na tym pomyśle oparł Stanisław Lem swoją powieść Solaris.</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7336" y="4806280"/>
            <a:ext cx="1966664" cy="205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437436"/>
            <a:ext cx="3034952" cy="1094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239" y="5437436"/>
            <a:ext cx="1943497" cy="1094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0688" y="5437436"/>
            <a:ext cx="1895872" cy="1094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80592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3.2.2.4 </a:t>
            </a:r>
            <a:r>
              <a:rPr lang="pl-PL" sz="4500" dirty="0" smtClean="0"/>
              <a:t>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32</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...ale postanowili się nie komunikować...</a:t>
            </a:r>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a:t>
            </a:r>
            <a:r>
              <a:rPr lang="pl-PL" sz="2200" dirty="0" smtClean="0"/>
              <a:t>są zbyt </a:t>
            </a:r>
            <a:r>
              <a:rPr lang="pl-PL" sz="2200" dirty="0" smtClean="0"/>
              <a:t>zajęci online</a:t>
            </a:r>
            <a:endParaRPr lang="pl-PL" sz="2200" dirty="0"/>
          </a:p>
        </p:txBody>
      </p:sp>
      <p:sp>
        <p:nvSpPr>
          <p:cNvPr id="7" name="Prostokąt 6"/>
          <p:cNvSpPr/>
          <p:nvPr/>
        </p:nvSpPr>
        <p:spPr>
          <a:xfrm>
            <a:off x="323528" y="2204864"/>
            <a:ext cx="8691736" cy="2477601"/>
          </a:xfrm>
          <a:prstGeom prst="rect">
            <a:avLst/>
          </a:prstGeom>
        </p:spPr>
        <p:txBody>
          <a:bodyPr wrap="square">
            <a:spAutoFit/>
          </a:bodyPr>
          <a:lstStyle/>
          <a:p>
            <a:r>
              <a:rPr lang="en-US" sz="1550" dirty="0"/>
              <a:t>It may be that intelligent alien life forms cause their own "increasing disinterest" with the outside world</a:t>
            </a:r>
            <a:r>
              <a:rPr lang="en-US" sz="1550" dirty="0" smtClean="0"/>
              <a:t>.</a:t>
            </a:r>
            <a:endParaRPr lang="pl-PL" sz="1550" dirty="0" smtClean="0"/>
          </a:p>
          <a:p>
            <a:endParaRPr lang="pl-PL" sz="1550" dirty="0" smtClean="0"/>
          </a:p>
          <a:p>
            <a:r>
              <a:rPr lang="en-US" sz="1550" dirty="0" smtClean="0"/>
              <a:t> </a:t>
            </a:r>
            <a:r>
              <a:rPr lang="en-US" sz="1550" dirty="0"/>
              <a:t>Perhaps any sufficiently advanced society will develop highly engaging media and entertainment well before the capacity for advanced space travel, and that the rate of appeal of these social contrivances is destined, because of their inherent reduced complexity, to overtake any desire for complex, expensive endeavors such as space exploration and </a:t>
            </a:r>
            <a:r>
              <a:rPr lang="en-US" sz="1550" dirty="0" smtClean="0"/>
              <a:t>communication.</a:t>
            </a:r>
            <a:endParaRPr lang="pl-PL" sz="1550" dirty="0" smtClean="0"/>
          </a:p>
          <a:p>
            <a:endParaRPr lang="pl-PL" sz="1550" dirty="0" smtClean="0"/>
          </a:p>
          <a:p>
            <a:r>
              <a:rPr lang="en-US" sz="1550" dirty="0" smtClean="0"/>
              <a:t>Once </a:t>
            </a:r>
            <a:r>
              <a:rPr lang="en-US" sz="1550" dirty="0"/>
              <a:t>any sufficiently advanced civilization becomes able to master its environment, and most of its physical needs are met through technology, various "social and entertainment technologies", including virtual reality, are postulated to become the primary drivers and motivations of that civilization.</a:t>
            </a:r>
            <a:endParaRPr lang="pl-PL" sz="155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560" y="4738182"/>
            <a:ext cx="2017440" cy="2119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72" y="4682464"/>
            <a:ext cx="2141984" cy="1811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4738182"/>
            <a:ext cx="2640335" cy="176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16156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3.2.2.5 </a:t>
            </a:r>
            <a:r>
              <a:rPr lang="pl-PL" sz="4500" dirty="0" smtClean="0"/>
              <a:t>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33</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...ale postanowili się nie komunikować...</a:t>
            </a:r>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a:t>
            </a:r>
            <a:r>
              <a:rPr lang="pl-PL" sz="2200" dirty="0" smtClean="0"/>
              <a:t>nie mogą się dogadać co do treści komunikatu</a:t>
            </a:r>
            <a:endParaRPr lang="pl-PL" sz="2200" dirty="0"/>
          </a:p>
        </p:txBody>
      </p:sp>
      <p:sp>
        <p:nvSpPr>
          <p:cNvPr id="7" name="Prostokąt 6"/>
          <p:cNvSpPr/>
          <p:nvPr/>
        </p:nvSpPr>
        <p:spPr>
          <a:xfrm>
            <a:off x="1763688" y="2204864"/>
            <a:ext cx="6840760" cy="2239074"/>
          </a:xfrm>
          <a:prstGeom prst="rect">
            <a:avLst/>
          </a:prstGeom>
        </p:spPr>
        <p:txBody>
          <a:bodyPr wrap="square">
            <a:spAutoFit/>
          </a:bodyPr>
          <a:lstStyle/>
          <a:p>
            <a:r>
              <a:rPr lang="en-US" sz="1550" dirty="0"/>
              <a:t>Official policy within SETI </a:t>
            </a:r>
            <a:r>
              <a:rPr lang="en-US" sz="1550" dirty="0" smtClean="0"/>
              <a:t>community </a:t>
            </a:r>
            <a:r>
              <a:rPr lang="en-US" sz="1550" dirty="0"/>
              <a:t>is that "[no] response to a signal or other evidence of extraterrestrial intelligence should be sent until appropriate international consultations have taken place.". </a:t>
            </a:r>
            <a:endParaRPr lang="pl-PL" sz="1550" dirty="0" smtClean="0"/>
          </a:p>
          <a:p>
            <a:endParaRPr lang="pl-PL" sz="1550" dirty="0" smtClean="0"/>
          </a:p>
          <a:p>
            <a:r>
              <a:rPr lang="en-US" sz="1550" dirty="0" smtClean="0"/>
              <a:t>However</a:t>
            </a:r>
            <a:r>
              <a:rPr lang="en-US" sz="1550" dirty="0"/>
              <a:t>, given the possible impact of any </a:t>
            </a:r>
            <a:r>
              <a:rPr lang="en-US" sz="1550" dirty="0" smtClean="0"/>
              <a:t>reply </a:t>
            </a:r>
            <a:r>
              <a:rPr lang="en-US" sz="1550" dirty="0"/>
              <a:t>it may be very difficult to obtain any consensus on "Who speaks for Earth?" and "What should we say</a:t>
            </a:r>
            <a:r>
              <a:rPr lang="en-US" sz="1550" dirty="0" smtClean="0"/>
              <a:t>?".</a:t>
            </a:r>
            <a:endParaRPr lang="pl-PL" sz="1550" dirty="0" smtClean="0"/>
          </a:p>
          <a:p>
            <a:endParaRPr lang="pl-PL" sz="1550" dirty="0"/>
          </a:p>
          <a:p>
            <a:r>
              <a:rPr lang="en-US" sz="1550" dirty="0" smtClean="0"/>
              <a:t>Other </a:t>
            </a:r>
            <a:r>
              <a:rPr lang="en-US" sz="1550" dirty="0"/>
              <a:t>civilizations might suffer from this same lack of consensus, and therefore send no messages at all.</a:t>
            </a:r>
            <a:endParaRPr lang="pl-PL" sz="155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970" y="4429039"/>
            <a:ext cx="1933575"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4617" y="4422560"/>
            <a:ext cx="2975345" cy="1984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83357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3.2.2.6 </a:t>
            </a:r>
            <a:r>
              <a:rPr lang="pl-PL" sz="4500" dirty="0" smtClean="0"/>
              <a:t>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34</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...ale postanowili się nie komunikować...</a:t>
            </a:r>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a:t>
            </a:r>
            <a:r>
              <a:rPr lang="pl-PL" sz="2200" dirty="0" smtClean="0"/>
              <a:t>komunikacja jest niebezpieczna</a:t>
            </a:r>
            <a:endParaRPr lang="pl-PL" sz="2200" dirty="0"/>
          </a:p>
        </p:txBody>
      </p:sp>
      <p:sp>
        <p:nvSpPr>
          <p:cNvPr id="7" name="Prostokąt 6"/>
          <p:cNvSpPr/>
          <p:nvPr/>
        </p:nvSpPr>
        <p:spPr>
          <a:xfrm>
            <a:off x="1861084" y="2258779"/>
            <a:ext cx="6840760" cy="2477601"/>
          </a:xfrm>
          <a:prstGeom prst="rect">
            <a:avLst/>
          </a:prstGeom>
        </p:spPr>
        <p:txBody>
          <a:bodyPr wrap="square">
            <a:spAutoFit/>
          </a:bodyPr>
          <a:lstStyle/>
          <a:p>
            <a:r>
              <a:rPr lang="en-US" sz="1550" dirty="0"/>
              <a:t>An alien civilization might feel it is too dangerous to communicate, either for us or for them. After all, when very different civilizations have met on Earth, the results have often been disastrous for one side or the other, and the same may well apply to interstellar </a:t>
            </a:r>
            <a:r>
              <a:rPr lang="en-US" sz="1550" dirty="0" smtClean="0"/>
              <a:t>contact.</a:t>
            </a:r>
            <a:endParaRPr lang="pl-PL" sz="1550" dirty="0" smtClean="0"/>
          </a:p>
          <a:p>
            <a:endParaRPr lang="pl-PL" sz="1550" dirty="0" smtClean="0"/>
          </a:p>
          <a:p>
            <a:r>
              <a:rPr lang="en-US" sz="1550" dirty="0" smtClean="0"/>
              <a:t>Even </a:t>
            </a:r>
            <a:r>
              <a:rPr lang="en-US" sz="1550" dirty="0"/>
              <a:t>contact at a safe distance could lead to infection by computer code[100] or even ideas </a:t>
            </a:r>
            <a:r>
              <a:rPr lang="en-US" sz="1550" dirty="0" smtClean="0"/>
              <a:t>themselves.</a:t>
            </a:r>
            <a:endParaRPr lang="pl-PL" sz="1550" dirty="0" smtClean="0"/>
          </a:p>
          <a:p>
            <a:endParaRPr lang="pl-PL" sz="1550" dirty="0"/>
          </a:p>
          <a:p>
            <a:r>
              <a:rPr lang="en-US" sz="1550" dirty="0" smtClean="0"/>
              <a:t>Perhaps </a:t>
            </a:r>
            <a:r>
              <a:rPr lang="en-US" sz="1550" dirty="0"/>
              <a:t>prudent civilizations actively hide not only from us but from everyone, out of fear of other civilizations.</a:t>
            </a:r>
            <a:endParaRPr lang="pl-PL" sz="155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4803415"/>
            <a:ext cx="2907407" cy="1591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5440" y="4448383"/>
            <a:ext cx="2552595" cy="1940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44791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3.2.2.7 </a:t>
            </a:r>
            <a:r>
              <a:rPr lang="pl-PL" sz="4500" dirty="0" smtClean="0"/>
              <a:t>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35</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...ale postanowili się nie komunikować...</a:t>
            </a:r>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 ponieważ </a:t>
            </a:r>
            <a:r>
              <a:rPr lang="pl-PL" sz="2200" dirty="0" smtClean="0"/>
              <a:t>paradoks Fermiego powstrzymuje komunikację</a:t>
            </a:r>
            <a:endParaRPr lang="pl-PL" sz="2200" dirty="0"/>
          </a:p>
        </p:txBody>
      </p:sp>
      <p:sp>
        <p:nvSpPr>
          <p:cNvPr id="7" name="Prostokąt 6"/>
          <p:cNvSpPr/>
          <p:nvPr/>
        </p:nvSpPr>
        <p:spPr>
          <a:xfrm>
            <a:off x="1861084" y="2258779"/>
            <a:ext cx="6840760" cy="2477601"/>
          </a:xfrm>
          <a:prstGeom prst="rect">
            <a:avLst/>
          </a:prstGeom>
        </p:spPr>
        <p:txBody>
          <a:bodyPr wrap="square">
            <a:spAutoFit/>
          </a:bodyPr>
          <a:lstStyle/>
          <a:p>
            <a:r>
              <a:rPr lang="pl-PL" sz="1550" dirty="0" smtClean="0"/>
              <a:t>P</a:t>
            </a:r>
            <a:r>
              <a:rPr lang="en-US" sz="1550" dirty="0" err="1" smtClean="0"/>
              <a:t>erhaps</a:t>
            </a:r>
            <a:r>
              <a:rPr lang="en-US" sz="1550" dirty="0" smtClean="0"/>
              <a:t> </a:t>
            </a:r>
            <a:r>
              <a:rPr lang="en-US" sz="1550" dirty="0"/>
              <a:t>the Fermi paradox itself—or the alien equivalent of it—is the ultimate reason for any civilization to avoid contact with other civilizations, even if no other obstacles </a:t>
            </a:r>
            <a:r>
              <a:rPr lang="en-US" sz="1550" dirty="0" smtClean="0"/>
              <a:t>existed.</a:t>
            </a:r>
            <a:endParaRPr lang="pl-PL" sz="1550" dirty="0" smtClean="0"/>
          </a:p>
          <a:p>
            <a:endParaRPr lang="pl-PL" sz="1550" dirty="0" smtClean="0"/>
          </a:p>
          <a:p>
            <a:r>
              <a:rPr lang="en-US" sz="1550" dirty="0" smtClean="0"/>
              <a:t>From </a:t>
            </a:r>
            <a:r>
              <a:rPr lang="en-US" sz="1550" dirty="0"/>
              <a:t>any one civilization's point of view, it would be unlikely for them to be the first ones to make first contact. Therefore it is likely that previous civilizations faced fatal problems with first </a:t>
            </a:r>
            <a:r>
              <a:rPr lang="en-US" sz="1550" dirty="0" smtClean="0"/>
              <a:t>contact.</a:t>
            </a:r>
            <a:endParaRPr lang="pl-PL" sz="1550" dirty="0" smtClean="0"/>
          </a:p>
          <a:p>
            <a:endParaRPr lang="pl-PL" sz="1550" dirty="0"/>
          </a:p>
          <a:p>
            <a:r>
              <a:rPr lang="en-US" sz="1550" dirty="0" smtClean="0"/>
              <a:t>So </a:t>
            </a:r>
            <a:r>
              <a:rPr lang="en-US" sz="1550" dirty="0"/>
              <a:t>perhaps every civilization keeps quiet because of the possibility that there is a real reason for others to do so.</a:t>
            </a:r>
            <a:endParaRPr lang="pl-PL" sz="1550" dirty="0"/>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890" y="4714839"/>
            <a:ext cx="2724894" cy="1771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4506416"/>
            <a:ext cx="1763688" cy="2351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90385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3.2.3.1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36</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...ale pozostają dla nas niewidoczni...</a:t>
            </a:r>
          </a:p>
        </p:txBody>
      </p:sp>
      <p:sp>
        <p:nvSpPr>
          <p:cNvPr id="11" name="Symbol zastępczy zawartości 2"/>
          <p:cNvSpPr txBox="1">
            <a:spLocks/>
          </p:cNvSpPr>
          <p:nvPr/>
        </p:nvSpPr>
        <p:spPr>
          <a:xfrm>
            <a:off x="1540115" y="2420888"/>
            <a:ext cx="7467600" cy="8640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...ponieważ ludzie nie rozumieją lub nie chcą uwierzyć w dowody</a:t>
            </a:r>
          </a:p>
        </p:txBody>
      </p:sp>
      <p:sp>
        <p:nvSpPr>
          <p:cNvPr id="8" name="Prostokąt 7"/>
          <p:cNvSpPr/>
          <p:nvPr/>
        </p:nvSpPr>
        <p:spPr>
          <a:xfrm>
            <a:off x="1742601" y="1772816"/>
            <a:ext cx="5526360" cy="738664"/>
          </a:xfrm>
          <a:prstGeom prst="rect">
            <a:avLst/>
          </a:prstGeom>
        </p:spPr>
        <p:txBody>
          <a:bodyPr wrap="square">
            <a:spAutoFit/>
          </a:bodyPr>
          <a:lstStyle/>
          <a:p>
            <a:r>
              <a:rPr lang="pl-PL" sz="1400" b="1" dirty="0"/>
              <a:t>Możliwe, że inteligentni obcy nie tylko istnieją, ale są obecni na Ziemi. Nie wykrywamy ich, bo tego nie chcą, nie potrafimy tego zrobić bądź nie chcemy przyjąć do wiadomości ich istnienia.</a:t>
            </a:r>
          </a:p>
        </p:txBody>
      </p:sp>
      <p:sp>
        <p:nvSpPr>
          <p:cNvPr id="9" name="Prostokąt 8"/>
          <p:cNvSpPr/>
          <p:nvPr/>
        </p:nvSpPr>
        <p:spPr>
          <a:xfrm>
            <a:off x="1742601" y="3299012"/>
            <a:ext cx="4269559" cy="83099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pl-PL" sz="1600" dirty="0"/>
              <a:t>Wielu badaczy UFO twierdzi, że społeczeństwa są uprzedzone do wszelkich dowodów obecności obcych na Ziemi i odmawia ich zaakceptowania.</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265" y="2852936"/>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601" y="4537558"/>
            <a:ext cx="2865884" cy="1995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5440" y="4797152"/>
            <a:ext cx="2754585" cy="1615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37391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3.2.3.2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37</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...ale pozostają dla nas niewidoczni...</a:t>
            </a:r>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...ponieważ sami ludzie ich ukrywają</a:t>
            </a:r>
          </a:p>
        </p:txBody>
      </p:sp>
      <p:sp>
        <p:nvSpPr>
          <p:cNvPr id="7" name="Prostokąt 6"/>
          <p:cNvSpPr/>
          <p:nvPr/>
        </p:nvSpPr>
        <p:spPr>
          <a:xfrm>
            <a:off x="1331640" y="2204864"/>
            <a:ext cx="6729264" cy="2554545"/>
          </a:xfrm>
          <a:prstGeom prst="rect">
            <a:avLst/>
          </a:prstGeom>
        </p:spPr>
        <p:txBody>
          <a:bodyPr wrap="square">
            <a:spAutoFit/>
          </a:bodyPr>
          <a:lstStyle/>
          <a:p>
            <a:r>
              <a:rPr lang="pl-PL" sz="1600" dirty="0"/>
              <a:t>Istnieje hipoteza, że sami ludzie ukrywają obecność obcych (tak jak w filmie Faceci w czerni), aby nie spowodować paniki i nie zakłócać działania społeczeństwa. Obawa tak może być słuszna, jak pokazało słuchowisko Wojna światów, lecz niektórzy przypuszczają, że odkrywcy chcieli by jednak ujawnić taką informację, by wykazać swoją </a:t>
            </a:r>
            <a:r>
              <a:rPr lang="pl-PL" sz="1600" dirty="0" smtClean="0"/>
              <a:t>przydatność.</a:t>
            </a:r>
          </a:p>
          <a:p>
            <a:endParaRPr lang="pl-PL" sz="1600" dirty="0" smtClean="0"/>
          </a:p>
          <a:p>
            <a:r>
              <a:rPr lang="pl-PL" sz="1600" dirty="0" smtClean="0"/>
              <a:t>Istnieje </a:t>
            </a:r>
            <a:r>
              <a:rPr lang="pl-PL" sz="1600" dirty="0"/>
              <a:t>szereg teorii spiskowych uwzględniających grupy ludzi, którzy zdają sobie sprawę z ich istnienia i z różnych przyczyn nie chcą dopuścić, aby społeczeństwo się o nich dowiedziało. Jest to najczęściej wykorzystywany w kulturze masowej motyw związany z obcymi.</a:t>
            </a:r>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6542" y="4509120"/>
            <a:ext cx="3217458" cy="2026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089" y="4724839"/>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14275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3.2.3.3 Teoretyczne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Oni istnieją…</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38</a:t>
            </a:fld>
            <a:endParaRPr lang="pl-PL"/>
          </a:p>
        </p:txBody>
      </p:sp>
      <p:sp>
        <p:nvSpPr>
          <p:cNvPr id="10" name="Symbol zastępczy zawartości 2"/>
          <p:cNvSpPr txBox="1">
            <a:spLocks/>
          </p:cNvSpPr>
          <p:nvPr/>
        </p:nvSpPr>
        <p:spPr>
          <a:xfrm>
            <a:off x="1331640" y="1342199"/>
            <a:ext cx="7467600" cy="612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q"/>
            </a:pPr>
            <a:r>
              <a:rPr lang="pl-PL" sz="2400" dirty="0"/>
              <a:t>...ale pozostają dla nas niewidoczni...</a:t>
            </a:r>
          </a:p>
        </p:txBody>
      </p:sp>
      <p:sp>
        <p:nvSpPr>
          <p:cNvPr id="11" name="Symbol zastępczy zawartości 2"/>
          <p:cNvSpPr txBox="1">
            <a:spLocks/>
          </p:cNvSpPr>
          <p:nvPr/>
        </p:nvSpPr>
        <p:spPr>
          <a:xfrm>
            <a:off x="1547664" y="1772816"/>
            <a:ext cx="7467600" cy="6832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a:lstStyle>
          <a:p>
            <a:pPr>
              <a:buFont typeface="Wingdings" pitchFamily="2" charset="2"/>
              <a:buChar char="Ø"/>
            </a:pPr>
            <a:r>
              <a:rPr lang="pl-PL" sz="2200" dirty="0"/>
              <a:t>...ponieważ ukrywają swoją obecność</a:t>
            </a:r>
          </a:p>
        </p:txBody>
      </p:sp>
      <p:sp>
        <p:nvSpPr>
          <p:cNvPr id="7" name="Prostokąt 6"/>
          <p:cNvSpPr/>
          <p:nvPr/>
        </p:nvSpPr>
        <p:spPr>
          <a:xfrm>
            <a:off x="323528" y="2204864"/>
            <a:ext cx="8691736" cy="223907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pl-PL" sz="1550" dirty="0"/>
              <a:t>Nie jest nieracjonalne zakładanie, że życie wystarczająco inteligentne, żeby podróżować na odległości międzygwiezdne, jest też wystarczająco inteligentne, żeby znaleźć sposób na ukrycie się przed naszymi oczami. Daje to możliwość niezauważanej przez nas obecności obcych na Ziemi lub w Układzie Słonecznym. Nie wydaje się prawdopodobne, że obcy obserwatorzy mogliby wtopić się w społeczeństwo i pozostawać niewykryci przez długi czas (tak jak w filmie Oni żyją z 1988 roku</a:t>
            </a:r>
            <a:r>
              <a:rPr lang="pl-PL" sz="1550" dirty="0" smtClean="0"/>
              <a:t>).</a:t>
            </a:r>
          </a:p>
          <a:p>
            <a:r>
              <a:rPr lang="pl-PL" sz="1550" dirty="0" smtClean="0"/>
              <a:t>Istnieją </a:t>
            </a:r>
            <a:r>
              <a:rPr lang="pl-PL" sz="1550" dirty="0"/>
              <a:t>jednak z pewnością sposoby monitorowania, których nie potrafilibyśmy wykryć. Przykładowo, rozbudowany system nanotechnologicznych urządzeń może obejmować Ziemię i pozostawać niezauważalny. Nawet znacznie mniej zaawansowane urządzenia znajdujące się na orbicie Ziemi mogą być dla nas nieodróżnialne od zwykłych kamieni i kosmicznych śmieci.</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048" y="5348456"/>
            <a:ext cx="1634952" cy="1509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4452828"/>
            <a:ext cx="4741913" cy="209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440" y="4443938"/>
            <a:ext cx="1954832" cy="2102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044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1"/>
            <a:ext cx="7704856" cy="1342199"/>
          </a:xfrm>
        </p:spPr>
        <p:txBody>
          <a:bodyPr/>
          <a:lstStyle/>
          <a:p>
            <a:r>
              <a:rPr lang="pl-PL" sz="4500" dirty="0" smtClean="0"/>
              <a:t>3.3 Mniej popularne teoretyczne próby rozwiązania</a:t>
            </a:r>
            <a:endParaRPr lang="pl-PL" sz="4500" dirty="0"/>
          </a:p>
        </p:txBody>
      </p:sp>
      <p:sp>
        <p:nvSpPr>
          <p:cNvPr id="3" name="Symbol zastępczy zawartości 2"/>
          <p:cNvSpPr>
            <a:spLocks noGrp="1"/>
          </p:cNvSpPr>
          <p:nvPr>
            <p:ph idx="1"/>
          </p:nvPr>
        </p:nvSpPr>
        <p:spPr>
          <a:xfrm>
            <a:off x="1259632" y="1916832"/>
            <a:ext cx="7467600" cy="3888432"/>
          </a:xfrm>
        </p:spPr>
        <p:txBody>
          <a:bodyPr>
            <a:normAutofit fontScale="85000" lnSpcReduction="20000"/>
          </a:bodyPr>
          <a:lstStyle/>
          <a:p>
            <a:r>
              <a:rPr lang="pl-PL" dirty="0" smtClean="0"/>
              <a:t>Oni </a:t>
            </a:r>
            <a:r>
              <a:rPr lang="pl-PL" dirty="0" smtClean="0"/>
              <a:t>nie istnieją -</a:t>
            </a:r>
            <a:r>
              <a:rPr lang="en-US" dirty="0"/>
              <a:t>Inflation hypothesis and the Youngness </a:t>
            </a:r>
            <a:r>
              <a:rPr lang="en-US" dirty="0" smtClean="0"/>
              <a:t>Argument</a:t>
            </a:r>
            <a:endParaRPr lang="pl-PL" dirty="0" smtClean="0"/>
          </a:p>
          <a:p>
            <a:endParaRPr lang="pl-PL" dirty="0" smtClean="0"/>
          </a:p>
          <a:p>
            <a:r>
              <a:rPr lang="pl-PL" dirty="0" smtClean="0"/>
              <a:t>Oni istnieją ale komunikacja z nimi jest niemożliwa gdyż oni to my</a:t>
            </a:r>
          </a:p>
          <a:p>
            <a:endParaRPr lang="pl-PL" dirty="0" smtClean="0"/>
          </a:p>
          <a:p>
            <a:r>
              <a:rPr lang="pl-PL" dirty="0" smtClean="0"/>
              <a:t>Oni istnieją ale postanowili się nie komunikować, ponieważ wszystkie cywilizacje stają się cywilizacją silnej sztucznej inteligencji (maszyny eksterminują swoich twórców i ewoluują dalej) dla której cywilizacje złożone z materii ożywionej są groteskowe</a:t>
            </a:r>
          </a:p>
          <a:p>
            <a:endParaRPr lang="pl-PL" dirty="0" smtClean="0"/>
          </a:p>
          <a:p>
            <a:endParaRPr lang="pl-PL" dirty="0" smtClean="0"/>
          </a:p>
          <a:p>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39</a:t>
            </a:fld>
            <a:endParaRPr lang="pl-PL"/>
          </a:p>
        </p:txBody>
      </p:sp>
    </p:spTree>
    <p:extLst>
      <p:ext uri="{BB962C8B-B14F-4D97-AF65-F5344CB8AC3E}">
        <p14:creationId xmlns:p14="http://schemas.microsoft.com/office/powerpoint/2010/main" val="20924441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094984" cy="764704"/>
          </a:xfrm>
        </p:spPr>
        <p:txBody>
          <a:bodyPr/>
          <a:lstStyle/>
          <a:p>
            <a:r>
              <a:rPr lang="pl-PL" sz="4500" dirty="0" smtClean="0"/>
              <a:t>1.3 Podstawy paradoksu</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Równanie Drake’a</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4</a:t>
            </a:fld>
            <a:endParaRPr lang="pl-PL"/>
          </a:p>
        </p:txBody>
      </p:sp>
      <p:sp>
        <p:nvSpPr>
          <p:cNvPr id="7" name="pole tekstowe 6"/>
          <p:cNvSpPr txBox="1"/>
          <p:nvPr/>
        </p:nvSpPr>
        <p:spPr>
          <a:xfrm>
            <a:off x="1403648" y="1484784"/>
            <a:ext cx="6552728" cy="49552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pl-PL" dirty="0"/>
              <a:t>Równanie Drake’a określa wzór:</a:t>
            </a:r>
          </a:p>
          <a:p>
            <a:endParaRPr lang="pl-PL" dirty="0"/>
          </a:p>
          <a:p>
            <a:endParaRPr lang="pl-PL" dirty="0"/>
          </a:p>
          <a:p>
            <a:r>
              <a:rPr lang="pl-PL" dirty="0"/>
              <a:t>gdzie:</a:t>
            </a:r>
          </a:p>
          <a:p>
            <a:r>
              <a:rPr lang="pl-PL" dirty="0"/>
              <a:t> </a:t>
            </a:r>
            <a:r>
              <a:rPr lang="pl-PL" dirty="0" smtClean="0"/>
              <a:t> </a:t>
            </a:r>
            <a:r>
              <a:rPr lang="pl-PL" b="1" dirty="0" smtClean="0"/>
              <a:t>N</a:t>
            </a:r>
            <a:r>
              <a:rPr lang="pl-PL" dirty="0" smtClean="0"/>
              <a:t> – </a:t>
            </a:r>
            <a:r>
              <a:rPr lang="pl-PL" dirty="0"/>
              <a:t>liczba cywilizacji pozaziemskich, z którymi ludzkość może się komunikować (czyli z założenia cywilizacji technologicznych);</a:t>
            </a:r>
          </a:p>
          <a:p>
            <a:r>
              <a:rPr lang="pl-PL" dirty="0" smtClean="0"/>
              <a:t>  </a:t>
            </a:r>
            <a:r>
              <a:rPr lang="pl-PL" sz="2200" b="1" dirty="0" smtClean="0"/>
              <a:t>R* </a:t>
            </a:r>
            <a:r>
              <a:rPr lang="pl-PL" dirty="0"/>
              <a:t>– szybkość powstawania gwiazd w naszej Galaktyce;</a:t>
            </a:r>
          </a:p>
          <a:p>
            <a:r>
              <a:rPr lang="pl-PL" dirty="0" smtClean="0"/>
              <a:t>  </a:t>
            </a:r>
            <a:r>
              <a:rPr lang="pl-PL" sz="2200" b="1" dirty="0" err="1" smtClean="0"/>
              <a:t>fp</a:t>
            </a:r>
            <a:r>
              <a:rPr lang="pl-PL" dirty="0" smtClean="0"/>
              <a:t> </a:t>
            </a:r>
            <a:r>
              <a:rPr lang="pl-PL" dirty="0"/>
              <a:t>– odsetek gwiazd, które mają planety;</a:t>
            </a:r>
          </a:p>
          <a:p>
            <a:r>
              <a:rPr lang="pl-PL" dirty="0" smtClean="0"/>
              <a:t>  </a:t>
            </a:r>
            <a:r>
              <a:rPr lang="pl-PL" sz="2200" b="1" dirty="0" err="1" smtClean="0"/>
              <a:t>ne</a:t>
            </a:r>
            <a:r>
              <a:rPr lang="pl-PL" dirty="0" smtClean="0"/>
              <a:t> </a:t>
            </a:r>
            <a:r>
              <a:rPr lang="pl-PL" dirty="0"/>
              <a:t>– średnia liczba planet znajdujących się w ekosferze gwiazdy, tj. na których może powstać życie;</a:t>
            </a:r>
          </a:p>
          <a:p>
            <a:r>
              <a:rPr lang="pl-PL" dirty="0" smtClean="0"/>
              <a:t> </a:t>
            </a:r>
            <a:r>
              <a:rPr lang="pl-PL" sz="2200" b="1" dirty="0" err="1" smtClean="0"/>
              <a:t>fl</a:t>
            </a:r>
            <a:r>
              <a:rPr lang="pl-PL" dirty="0" smtClean="0"/>
              <a:t>  </a:t>
            </a:r>
            <a:r>
              <a:rPr lang="pl-PL" dirty="0"/>
              <a:t>– odsetek planet w ekosferze, na których życie powstanie;</a:t>
            </a:r>
          </a:p>
          <a:p>
            <a:r>
              <a:rPr lang="pl-PL" sz="2200" b="1" dirty="0" smtClean="0"/>
              <a:t> fi  </a:t>
            </a:r>
            <a:r>
              <a:rPr lang="pl-PL" dirty="0"/>
              <a:t>– odsetek planet zamieszkanych, na których życie rozwinie inteligencję (czyli stworzy cywilizację);</a:t>
            </a:r>
          </a:p>
          <a:p>
            <a:r>
              <a:rPr lang="pl-PL" sz="2200" b="1" dirty="0" err="1" smtClean="0"/>
              <a:t>fc</a:t>
            </a:r>
            <a:r>
              <a:rPr lang="pl-PL" dirty="0" smtClean="0"/>
              <a:t>   – </a:t>
            </a:r>
            <a:r>
              <a:rPr lang="pl-PL" dirty="0"/>
              <a:t>odsetek cywilizacji, które będą chciały komunikować się z ludzkością;</a:t>
            </a:r>
          </a:p>
          <a:p>
            <a:r>
              <a:rPr lang="pl-PL" sz="2200" b="1" dirty="0" smtClean="0"/>
              <a:t>L</a:t>
            </a:r>
            <a:r>
              <a:rPr lang="pl-PL" dirty="0" smtClean="0"/>
              <a:t>   </a:t>
            </a:r>
            <a:r>
              <a:rPr lang="pl-PL" dirty="0"/>
              <a:t>– średni czas istnienia takich cywilizacji.</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844824"/>
            <a:ext cx="413385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90632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704856" cy="764704"/>
          </a:xfrm>
        </p:spPr>
        <p:txBody>
          <a:bodyPr/>
          <a:lstStyle/>
          <a:p>
            <a:r>
              <a:rPr lang="pl-PL" sz="4500" dirty="0" smtClean="0"/>
              <a:t>4.1 Podsumowanie</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Bibliografia i lektura na przyszłość</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40</a:t>
            </a:fld>
            <a:endParaRPr lang="pl-PL"/>
          </a:p>
        </p:txBody>
      </p:sp>
      <p:sp>
        <p:nvSpPr>
          <p:cNvPr id="8" name="Prostokąt 7"/>
          <p:cNvSpPr/>
          <p:nvPr/>
        </p:nvSpPr>
        <p:spPr>
          <a:xfrm>
            <a:off x="1259632" y="1628800"/>
            <a:ext cx="6912768" cy="5816977"/>
          </a:xfrm>
          <a:prstGeom prst="rect">
            <a:avLst/>
          </a:prstGeom>
        </p:spPr>
        <p:txBody>
          <a:bodyPr wrap="square">
            <a:spAutoFit/>
          </a:bodyPr>
          <a:lstStyle/>
          <a:p>
            <a:pPr marL="342900" indent="-342900">
              <a:buFont typeface="+mj-lt"/>
              <a:buAutoNum type="arabicPeriod"/>
            </a:pPr>
            <a:r>
              <a:rPr lang="pl-PL" sz="1200" dirty="0">
                <a:hlinkClick r:id="rId2"/>
              </a:rPr>
              <a:t>http://</a:t>
            </a:r>
            <a:r>
              <a:rPr lang="pl-PL" sz="1200" dirty="0" smtClean="0">
                <a:hlinkClick r:id="rId2"/>
              </a:rPr>
              <a:t>en.wikipedia.org/wiki/Fermi_paradox</a:t>
            </a:r>
            <a:endParaRPr lang="pl-PL" sz="1200" dirty="0" smtClean="0"/>
          </a:p>
          <a:p>
            <a:pPr marL="342900" indent="-342900">
              <a:buFont typeface="+mj-lt"/>
              <a:buAutoNum type="arabicPeriod"/>
            </a:pPr>
            <a:r>
              <a:rPr lang="pl-PL" sz="1200" dirty="0">
                <a:hlinkClick r:id="rId3"/>
              </a:rPr>
              <a:t>http://</a:t>
            </a:r>
            <a:r>
              <a:rPr lang="pl-PL" sz="1200" dirty="0" smtClean="0">
                <a:hlinkClick r:id="rId3"/>
              </a:rPr>
              <a:t>io9.com/11-of-the-weirdest-solutions-to-the-fermi-paradox-456850746</a:t>
            </a:r>
            <a:endParaRPr lang="pl-PL" sz="1200" dirty="0" smtClean="0"/>
          </a:p>
          <a:p>
            <a:pPr marL="342900" indent="-342900">
              <a:buFont typeface="+mj-lt"/>
              <a:buAutoNum type="arabicPeriod"/>
            </a:pPr>
            <a:r>
              <a:rPr lang="pl-PL" sz="1200" dirty="0">
                <a:hlinkClick r:id="rId4"/>
              </a:rPr>
              <a:t>http://</a:t>
            </a:r>
            <a:r>
              <a:rPr lang="pl-PL" sz="1200" dirty="0" smtClean="0">
                <a:hlinkClick r:id="rId4"/>
              </a:rPr>
              <a:t>www.fermisparadox.com</a:t>
            </a:r>
            <a:endParaRPr lang="pl-PL" sz="1200" dirty="0" smtClean="0"/>
          </a:p>
          <a:p>
            <a:pPr marL="342900" indent="-342900">
              <a:buFont typeface="+mj-lt"/>
              <a:buAutoNum type="arabicPeriod"/>
            </a:pPr>
            <a:r>
              <a:rPr lang="pl-PL" sz="1200" dirty="0">
                <a:hlinkClick r:id="rId5"/>
              </a:rPr>
              <a:t>http://abyss.uoregon.edu/~</a:t>
            </a:r>
            <a:r>
              <a:rPr lang="pl-PL" sz="1200" dirty="0" smtClean="0">
                <a:hlinkClick r:id="rId5"/>
              </a:rPr>
              <a:t>js/cosmo/lectures/lec28.html</a:t>
            </a:r>
            <a:endParaRPr lang="pl-PL" sz="1200" dirty="0" smtClean="0"/>
          </a:p>
          <a:p>
            <a:pPr marL="342900" indent="-342900">
              <a:buFont typeface="+mj-lt"/>
              <a:buAutoNum type="arabicPeriod"/>
            </a:pPr>
            <a:r>
              <a:rPr lang="pl-PL" sz="1200" dirty="0">
                <a:hlinkClick r:id="rId6"/>
              </a:rPr>
              <a:t>http://en.wikipedia.org/</a:t>
            </a:r>
            <a:r>
              <a:rPr lang="pl-PL" sz="1200" dirty="0" err="1">
                <a:hlinkClick r:id="rId6"/>
              </a:rPr>
              <a:t>wiki</a:t>
            </a:r>
            <a:r>
              <a:rPr lang="pl-PL" sz="1200" dirty="0">
                <a:hlinkClick r:id="rId6"/>
              </a:rPr>
              <a:t>/</a:t>
            </a:r>
            <a:r>
              <a:rPr lang="pl-PL" sz="1200" dirty="0" err="1">
                <a:hlinkClick r:id="rId6"/>
              </a:rPr>
              <a:t>Project_Orion</a:t>
            </a:r>
            <a:r>
              <a:rPr lang="pl-PL" sz="1200" dirty="0">
                <a:hlinkClick r:id="rId6"/>
              </a:rPr>
              <a:t>_(</a:t>
            </a:r>
            <a:r>
              <a:rPr lang="pl-PL" sz="1200" dirty="0" err="1">
                <a:hlinkClick r:id="rId6"/>
              </a:rPr>
              <a:t>nuclear_propulsion</a:t>
            </a:r>
            <a:r>
              <a:rPr lang="pl-PL" sz="1200" dirty="0" smtClean="0">
                <a:hlinkClick r:id="rId6"/>
              </a:rPr>
              <a:t>)</a:t>
            </a:r>
            <a:endParaRPr lang="pl-PL" sz="1200" dirty="0" smtClean="0"/>
          </a:p>
          <a:p>
            <a:pPr marL="342900" indent="-342900">
              <a:buFont typeface="+mj-lt"/>
              <a:buAutoNum type="arabicPeriod"/>
            </a:pPr>
            <a:r>
              <a:rPr lang="pl-PL" sz="1200" dirty="0">
                <a:hlinkClick r:id="rId7"/>
              </a:rPr>
              <a:t>http://</a:t>
            </a:r>
            <a:r>
              <a:rPr lang="pl-PL" sz="1200" dirty="0" smtClean="0">
                <a:hlinkClick r:id="rId7"/>
              </a:rPr>
              <a:t>en.wikipedia.org/wiki/Project_Daedalus</a:t>
            </a:r>
            <a:endParaRPr lang="pl-PL" sz="1200" dirty="0" smtClean="0"/>
          </a:p>
          <a:p>
            <a:pPr marL="342900" indent="-342900">
              <a:buFont typeface="+mj-lt"/>
              <a:buAutoNum type="arabicPeriod"/>
            </a:pPr>
            <a:r>
              <a:rPr lang="pl-PL" sz="1200" dirty="0">
                <a:hlinkClick r:id="rId8"/>
              </a:rPr>
              <a:t>http://</a:t>
            </a:r>
            <a:r>
              <a:rPr lang="pl-PL" sz="1200" dirty="0" smtClean="0">
                <a:hlinkClick r:id="rId8"/>
              </a:rPr>
              <a:t>en.wikipedia.org/wiki/Project_Longshot</a:t>
            </a:r>
            <a:endParaRPr lang="pl-PL" sz="1200" dirty="0" smtClean="0"/>
          </a:p>
          <a:p>
            <a:pPr marL="342900" indent="-342900">
              <a:buFont typeface="+mj-lt"/>
              <a:buAutoNum type="arabicPeriod"/>
            </a:pPr>
            <a:r>
              <a:rPr lang="pl-PL" sz="1200" dirty="0">
                <a:hlinkClick r:id="rId9"/>
              </a:rPr>
              <a:t>http://</a:t>
            </a:r>
            <a:r>
              <a:rPr lang="pl-PL" sz="1200" dirty="0" smtClean="0">
                <a:hlinkClick r:id="rId9"/>
              </a:rPr>
              <a:t>en.wikipedia.org/wiki/Self-replicating_spacecraft</a:t>
            </a:r>
            <a:endParaRPr lang="pl-PL" sz="1200" dirty="0" smtClean="0"/>
          </a:p>
          <a:p>
            <a:pPr marL="342900" indent="-342900">
              <a:buFont typeface="+mj-lt"/>
              <a:buAutoNum type="arabicPeriod"/>
            </a:pPr>
            <a:r>
              <a:rPr lang="pl-PL" sz="1200" dirty="0">
                <a:hlinkClick r:id="rId10"/>
              </a:rPr>
              <a:t>http://</a:t>
            </a:r>
            <a:r>
              <a:rPr lang="pl-PL" sz="1200" dirty="0" smtClean="0">
                <a:hlinkClick r:id="rId10"/>
              </a:rPr>
              <a:t>en.wikipedia.org/wiki/Drake_equation</a:t>
            </a:r>
            <a:endParaRPr lang="pl-PL" sz="1200" dirty="0" smtClean="0"/>
          </a:p>
          <a:p>
            <a:pPr marL="342900" indent="-342900">
              <a:buFont typeface="+mj-lt"/>
              <a:buAutoNum type="arabicPeriod"/>
            </a:pPr>
            <a:r>
              <a:rPr lang="pl-PL" sz="1200" dirty="0">
                <a:hlinkClick r:id="rId11"/>
              </a:rPr>
              <a:t>http://</a:t>
            </a:r>
            <a:r>
              <a:rPr lang="pl-PL" sz="1200" dirty="0" smtClean="0">
                <a:hlinkClick r:id="rId11"/>
              </a:rPr>
              <a:t>en.wikipedia.org/wiki/Rare_Earth_hypothesis</a:t>
            </a:r>
            <a:endParaRPr lang="pl-PL" sz="1200" dirty="0" smtClean="0"/>
          </a:p>
          <a:p>
            <a:pPr marL="342900" indent="-342900">
              <a:buFont typeface="+mj-lt"/>
              <a:buAutoNum type="arabicPeriod"/>
            </a:pPr>
            <a:r>
              <a:rPr lang="pl-PL" sz="1200" dirty="0">
                <a:hlinkClick r:id="rId12"/>
              </a:rPr>
              <a:t>http://</a:t>
            </a:r>
            <a:r>
              <a:rPr lang="pl-PL" sz="1200" dirty="0" smtClean="0">
                <a:hlinkClick r:id="rId12"/>
              </a:rPr>
              <a:t>en.wikipedia.org/wiki/Dyson_sphere</a:t>
            </a:r>
            <a:endParaRPr lang="pl-PL" sz="1200" dirty="0" smtClean="0"/>
          </a:p>
          <a:p>
            <a:pPr marL="342900" indent="-342900">
              <a:buFont typeface="+mj-lt"/>
              <a:buAutoNum type="arabicPeriod"/>
            </a:pPr>
            <a:r>
              <a:rPr lang="pl-PL" sz="1200" dirty="0">
                <a:hlinkClick r:id="rId13"/>
              </a:rPr>
              <a:t>http://</a:t>
            </a:r>
            <a:r>
              <a:rPr lang="pl-PL" sz="1200" dirty="0" smtClean="0">
                <a:hlinkClick r:id="rId13"/>
              </a:rPr>
              <a:t>en.wikipedia.org/wiki/Matrioshka_brain</a:t>
            </a:r>
            <a:endParaRPr lang="pl-PL" sz="1200" dirty="0" smtClean="0"/>
          </a:p>
          <a:p>
            <a:pPr marL="342900" indent="-342900">
              <a:buFont typeface="+mj-lt"/>
              <a:buAutoNum type="arabicPeriod"/>
            </a:pPr>
            <a:r>
              <a:rPr lang="pl-PL" sz="1200" dirty="0">
                <a:hlinkClick r:id="rId14"/>
              </a:rPr>
              <a:t>http://</a:t>
            </a:r>
            <a:r>
              <a:rPr lang="pl-PL" sz="1200" dirty="0" smtClean="0">
                <a:hlinkClick r:id="rId14"/>
              </a:rPr>
              <a:t>en.wikipedia.org/wiki/Kardashev_scale</a:t>
            </a:r>
            <a:endParaRPr lang="pl-PL" sz="1200" dirty="0" smtClean="0"/>
          </a:p>
          <a:p>
            <a:pPr marL="342900" indent="-342900">
              <a:buFont typeface="+mj-lt"/>
              <a:buAutoNum type="arabicPeriod"/>
            </a:pPr>
            <a:r>
              <a:rPr lang="pl-PL" sz="1200" dirty="0">
                <a:hlinkClick r:id="rId15"/>
              </a:rPr>
              <a:t>http://</a:t>
            </a:r>
            <a:r>
              <a:rPr lang="pl-PL" sz="1200" dirty="0" smtClean="0">
                <a:hlinkClick r:id="rId15"/>
              </a:rPr>
              <a:t>en.wikipedia.org/wiki/Stellar_engine</a:t>
            </a:r>
            <a:endParaRPr lang="pl-PL" sz="1200" dirty="0" smtClean="0"/>
          </a:p>
          <a:p>
            <a:pPr marL="342900" indent="-342900">
              <a:buFont typeface="+mj-lt"/>
              <a:buAutoNum type="arabicPeriod"/>
            </a:pPr>
            <a:r>
              <a:rPr lang="pl-PL" sz="1200" dirty="0">
                <a:hlinkClick r:id="rId16"/>
              </a:rPr>
              <a:t>http://</a:t>
            </a:r>
            <a:r>
              <a:rPr lang="pl-PL" sz="1200" dirty="0" smtClean="0">
                <a:hlinkClick r:id="rId16"/>
              </a:rPr>
              <a:t>en.wikipedia.org/wiki/Alderson_disk</a:t>
            </a:r>
            <a:endParaRPr lang="pl-PL" sz="1200" dirty="0" smtClean="0"/>
          </a:p>
          <a:p>
            <a:pPr marL="342900" indent="-342900">
              <a:buFont typeface="+mj-lt"/>
              <a:buAutoNum type="arabicPeriod"/>
            </a:pPr>
            <a:r>
              <a:rPr lang="pl-PL" sz="1200" dirty="0">
                <a:hlinkClick r:id="rId17"/>
              </a:rPr>
              <a:t>http://</a:t>
            </a:r>
            <a:r>
              <a:rPr lang="pl-PL" sz="1200" dirty="0" smtClean="0">
                <a:hlinkClick r:id="rId17"/>
              </a:rPr>
              <a:t>en.wikipedia.org/wiki/Technological_singularity</a:t>
            </a:r>
            <a:endParaRPr lang="pl-PL" sz="1200" dirty="0" smtClean="0"/>
          </a:p>
          <a:p>
            <a:pPr marL="342900" indent="-342900">
              <a:buFont typeface="+mj-lt"/>
              <a:buAutoNum type="arabicPeriod"/>
            </a:pPr>
            <a:r>
              <a:rPr lang="pl-PL" sz="1200" dirty="0">
                <a:hlinkClick r:id="rId18"/>
              </a:rPr>
              <a:t>http://</a:t>
            </a:r>
            <a:r>
              <a:rPr lang="pl-PL" sz="1200" dirty="0" smtClean="0">
                <a:hlinkClick r:id="rId18"/>
              </a:rPr>
              <a:t>en.wikipedia.org/wiki/Ancient_astronauts</a:t>
            </a:r>
            <a:endParaRPr lang="pl-PL" sz="1200" dirty="0" smtClean="0"/>
          </a:p>
          <a:p>
            <a:pPr marL="342900" indent="-342900">
              <a:buFont typeface="+mj-lt"/>
              <a:buAutoNum type="arabicPeriod"/>
            </a:pPr>
            <a:r>
              <a:rPr lang="pl-PL" sz="1200" dirty="0">
                <a:hlinkClick r:id="rId19"/>
              </a:rPr>
              <a:t>http://</a:t>
            </a:r>
            <a:r>
              <a:rPr lang="pl-PL" sz="1200" dirty="0" smtClean="0">
                <a:hlinkClick r:id="rId19"/>
              </a:rPr>
              <a:t>en.wikipedia.org/wiki/Zoo_hypothesis</a:t>
            </a:r>
            <a:endParaRPr lang="pl-PL" sz="1200" dirty="0" smtClean="0"/>
          </a:p>
          <a:p>
            <a:pPr marL="342900" indent="-342900">
              <a:buFont typeface="+mj-lt"/>
              <a:buAutoNum type="arabicPeriod"/>
            </a:pPr>
            <a:r>
              <a:rPr lang="pl-PL" sz="1200" dirty="0">
                <a:hlinkClick r:id="rId20"/>
              </a:rPr>
              <a:t>http://</a:t>
            </a:r>
            <a:r>
              <a:rPr lang="pl-PL" sz="1200" dirty="0" smtClean="0">
                <a:hlinkClick r:id="rId20"/>
              </a:rPr>
              <a:t>en.wikipedia.org/wiki/Planetarium_hypothesis</a:t>
            </a:r>
            <a:endParaRPr lang="pl-PL" sz="1200" dirty="0" smtClean="0"/>
          </a:p>
          <a:p>
            <a:pPr marL="342900" indent="-342900">
              <a:buFont typeface="+mj-lt"/>
              <a:buAutoNum type="arabicPeriod"/>
            </a:pPr>
            <a:r>
              <a:rPr lang="pl-PL" sz="1200" dirty="0">
                <a:hlinkClick r:id="rId21"/>
              </a:rPr>
              <a:t>http://en.wikipedia.org/wiki/Intelligent_Life_in_the_Universe_(book)#</a:t>
            </a:r>
            <a:r>
              <a:rPr lang="pl-PL" sz="1200" dirty="0" smtClean="0">
                <a:hlinkClick r:id="rId21"/>
              </a:rPr>
              <a:t>Shklovski_and_Sagan</a:t>
            </a:r>
            <a:endParaRPr lang="pl-PL" sz="1200" dirty="0" smtClean="0"/>
          </a:p>
          <a:p>
            <a:pPr marL="342900" indent="-342900">
              <a:buFont typeface="+mj-lt"/>
              <a:buAutoNum type="arabicPeriod"/>
            </a:pPr>
            <a:r>
              <a:rPr lang="pl-PL" sz="1200" dirty="0">
                <a:hlinkClick r:id="rId22"/>
              </a:rPr>
              <a:t>http://</a:t>
            </a:r>
            <a:r>
              <a:rPr lang="pl-PL" sz="1200" dirty="0" smtClean="0">
                <a:hlinkClick r:id="rId22"/>
              </a:rPr>
              <a:t>en.wikipedia.org/wiki/Gliese_581_g</a:t>
            </a:r>
            <a:endParaRPr lang="pl-PL" sz="1200" dirty="0" smtClean="0"/>
          </a:p>
          <a:p>
            <a:pPr marL="342900" indent="-342900">
              <a:buFont typeface="+mj-lt"/>
              <a:buAutoNum type="arabicPeriod"/>
            </a:pPr>
            <a:r>
              <a:rPr lang="pl-PL" sz="1200" dirty="0">
                <a:hlinkClick r:id="rId23"/>
              </a:rPr>
              <a:t>http://</a:t>
            </a:r>
            <a:r>
              <a:rPr lang="pl-PL" sz="1200" dirty="0" smtClean="0">
                <a:hlinkClick r:id="rId23"/>
              </a:rPr>
              <a:t>en.wikipedia.org/wiki/Gliese_581_d</a:t>
            </a:r>
            <a:endParaRPr lang="pl-PL" sz="1200" dirty="0" smtClean="0"/>
          </a:p>
          <a:p>
            <a:pPr marL="342900" indent="-342900">
              <a:buFont typeface="+mj-lt"/>
              <a:buAutoNum type="arabicPeriod"/>
            </a:pPr>
            <a:r>
              <a:rPr lang="pl-PL" sz="1200" dirty="0">
                <a:hlinkClick r:id="rId24"/>
              </a:rPr>
              <a:t>http://</a:t>
            </a:r>
            <a:r>
              <a:rPr lang="pl-PL" sz="1200" dirty="0" smtClean="0">
                <a:hlinkClick r:id="rId24"/>
              </a:rPr>
              <a:t>en.wikipedia.org/wiki/KOI-1686.01</a:t>
            </a:r>
            <a:endParaRPr lang="pl-PL" sz="1200" dirty="0" smtClean="0"/>
          </a:p>
          <a:p>
            <a:pPr marL="342900" indent="-342900">
              <a:buFont typeface="+mj-lt"/>
              <a:buAutoNum type="arabicPeriod"/>
            </a:pPr>
            <a:r>
              <a:rPr lang="pl-PL" sz="1200" dirty="0">
                <a:hlinkClick r:id="rId25"/>
              </a:rPr>
              <a:t>http://</a:t>
            </a:r>
            <a:r>
              <a:rPr lang="pl-PL" sz="1200" dirty="0" smtClean="0">
                <a:hlinkClick r:id="rId25"/>
              </a:rPr>
              <a:t>en.wikipedia.org/wiki/Earth_Similarity_Index</a:t>
            </a:r>
            <a:endParaRPr lang="pl-PL" sz="1200" dirty="0" smtClean="0"/>
          </a:p>
          <a:p>
            <a:pPr marL="342900" indent="-342900">
              <a:buFont typeface="+mj-lt"/>
              <a:buAutoNum type="arabicPeriod"/>
            </a:pPr>
            <a:endParaRPr lang="pl-PL" sz="1200" dirty="0" smtClean="0"/>
          </a:p>
          <a:p>
            <a:pPr marL="342900" indent="-342900">
              <a:buFont typeface="+mj-lt"/>
              <a:buAutoNum type="arabicPeriod"/>
            </a:pPr>
            <a:endParaRPr lang="pl-PL" sz="1200" dirty="0" smtClean="0"/>
          </a:p>
          <a:p>
            <a:pPr marL="342900" indent="-342900">
              <a:buFont typeface="+mj-lt"/>
              <a:buAutoNum type="arabicPeriod"/>
            </a:pPr>
            <a:endParaRPr lang="pl-PL" sz="1200" dirty="0" smtClean="0"/>
          </a:p>
          <a:p>
            <a:pPr marL="342900" indent="-342900">
              <a:buFont typeface="+mj-lt"/>
              <a:buAutoNum type="arabicPeriod"/>
            </a:pPr>
            <a:endParaRPr lang="pl-PL" sz="1200" dirty="0" smtClean="0"/>
          </a:p>
          <a:p>
            <a:pPr marL="342900" indent="-342900">
              <a:buFont typeface="+mj-lt"/>
              <a:buAutoNum type="arabicPeriod"/>
            </a:pPr>
            <a:endParaRPr lang="pl-PL" sz="1200" dirty="0" smtClean="0"/>
          </a:p>
          <a:p>
            <a:pPr marL="342900" indent="-342900">
              <a:buFont typeface="+mj-lt"/>
              <a:buAutoNum type="arabicPeriod"/>
            </a:pPr>
            <a:endParaRPr lang="pl-PL" sz="1200" dirty="0"/>
          </a:p>
        </p:txBody>
      </p:sp>
      <p:pic>
        <p:nvPicPr>
          <p:cNvPr id="28675" name="Picture 3"/>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150203" y="5373216"/>
            <a:ext cx="3983705"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17413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094984" cy="764704"/>
          </a:xfrm>
        </p:spPr>
        <p:txBody>
          <a:bodyPr/>
          <a:lstStyle/>
          <a:p>
            <a:r>
              <a:rPr lang="pl-PL" sz="4500" dirty="0" smtClean="0"/>
              <a:t>1.4 Podstawy paradoksu</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Eksploracja</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5</a:t>
            </a:fld>
            <a:endParaRPr lang="pl-PL"/>
          </a:p>
        </p:txBody>
      </p:sp>
      <p:sp>
        <p:nvSpPr>
          <p:cNvPr id="7" name="pole tekstowe 6"/>
          <p:cNvSpPr txBox="1"/>
          <p:nvPr/>
        </p:nvSpPr>
        <p:spPr>
          <a:xfrm>
            <a:off x="1403648" y="1484784"/>
            <a:ext cx="6552728" cy="4801314"/>
          </a:xfrm>
          <a:prstGeom prst="rect">
            <a:avLst/>
          </a:prstGeom>
          <a:noFill/>
        </p:spPr>
        <p:txBody>
          <a:bodyPr wrap="square" rtlCol="0">
            <a:spAutoFit/>
          </a:bodyPr>
          <a:lstStyle/>
          <a:p>
            <a:r>
              <a:rPr lang="pl-PL" dirty="0" smtClean="0"/>
              <a:t>Powstało </a:t>
            </a:r>
            <a:r>
              <a:rPr lang="pl-PL" dirty="0"/>
              <a:t>kilka oszacowań tempa, w jakim cywilizacja zaczynająca z jednej planety mogłaby rozprzestrzenić się na całą galaktykę. Przykładowo, wyobraźmy sobie, że jakaś cywilizacja opanowała technologię podróży międzygwiezdnych z prędkością równą 1% prędkości światła, a każda nowo założona przez nią kolonia jest w stanie raz na 500 lat wysłać pojazd kolonizacyjny do kolejnego układu. W ciągu pierwszych kilkudziesięciu tysięcy lat cywilizacja taka skolonizuje wszystkie dostępne układy w promieniu setek lat świetlnych i utworzy „front kolonizacyjny”, przemieszczający się przez galaktykę z prędkością około 1% prędkości światła. Dotarcie do wszystkich gwiazd w Drodze Mlecznej zajmie jej co najwyżej 10 milionów lat. Szacując, nawet bardziej zgrubnie, na 50 milionów lat, wciąż dostaniemy bardzo krótki okres w skali kosmologicznej[3]. Nawet jeśli sama kolonizacja jest niepraktyczna bądź nieprzydatna obcym cywilizacjom, eksploracja na dużą skalę wciąż byłaby możliwa i mogłaby zostawić widoczne ślady.</a:t>
            </a:r>
          </a:p>
          <a:p>
            <a:endParaRPr lang="pl-PL" dirty="0"/>
          </a:p>
        </p:txBody>
      </p:sp>
    </p:spTree>
    <p:extLst>
      <p:ext uri="{BB962C8B-B14F-4D97-AF65-F5344CB8AC3E}">
        <p14:creationId xmlns:p14="http://schemas.microsoft.com/office/powerpoint/2010/main" val="37382530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2.1 Doświadczalne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a:t>Emisje </a:t>
            </a:r>
            <a:r>
              <a:rPr lang="pl-PL" dirty="0" smtClean="0"/>
              <a:t>radiowe (1)</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6</a:t>
            </a:fld>
            <a:endParaRPr lang="pl-PL"/>
          </a:p>
        </p:txBody>
      </p:sp>
      <p:sp>
        <p:nvSpPr>
          <p:cNvPr id="7" name="pole tekstowe 6"/>
          <p:cNvSpPr txBox="1"/>
          <p:nvPr/>
        </p:nvSpPr>
        <p:spPr>
          <a:xfrm>
            <a:off x="1403648" y="1484784"/>
            <a:ext cx="6552728" cy="1708160"/>
          </a:xfrm>
          <a:prstGeom prst="rect">
            <a:avLst/>
          </a:prstGeom>
          <a:noFill/>
        </p:spPr>
        <p:txBody>
          <a:bodyPr wrap="square" rtlCol="0">
            <a:spAutoFit/>
          </a:bodyPr>
          <a:lstStyle/>
          <a:p>
            <a:r>
              <a:rPr lang="pl-PL" sz="1500" dirty="0" smtClean="0"/>
              <a:t>Technologia </a:t>
            </a:r>
            <a:r>
              <a:rPr lang="pl-PL" sz="1500" dirty="0"/>
              <a:t>radiowa i umiejętność konstruowania radioteleskopów jest uważana za naturalną dla pewnego stopnia zaawansowania </a:t>
            </a:r>
            <a:r>
              <a:rPr lang="pl-PL" sz="1500" dirty="0" smtClean="0"/>
              <a:t>cywilizacji, </a:t>
            </a:r>
            <a:r>
              <a:rPr lang="pl-PL" sz="1500" dirty="0"/>
              <a:t>a jednocześnie generuje efekty, które mogą być wykryte z dużej odległości. Przykładowo uważna obserwacja Układu Słonecznego ujawniłaby niezwykłą aktywność radiową jak na gwiazdę typu G2, pochodzącą od ziemskiej telewizji i telekomunikacji. Przy braku naturalnych przyczyn, obcy obserwator mógłby wywnioskować istnienie ziemskiej cywilizacji</a:t>
            </a:r>
            <a:r>
              <a:rPr lang="pl-PL" sz="1500" dirty="0" smtClean="0"/>
              <a:t>.</a:t>
            </a:r>
            <a:endParaRPr lang="pl-PL" sz="15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192944"/>
            <a:ext cx="4521053" cy="3040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39" y="3192944"/>
            <a:ext cx="4053877" cy="3040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95249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2.2 Doświadczalne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a:t>Emisje </a:t>
            </a:r>
            <a:r>
              <a:rPr lang="pl-PL" dirty="0" smtClean="0"/>
              <a:t>radiowe (2)</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7</a:t>
            </a:fld>
            <a:endParaRPr lang="pl-PL"/>
          </a:p>
        </p:txBody>
      </p:sp>
      <p:sp>
        <p:nvSpPr>
          <p:cNvPr id="7" name="pole tekstowe 6"/>
          <p:cNvSpPr txBox="1"/>
          <p:nvPr/>
        </p:nvSpPr>
        <p:spPr>
          <a:xfrm>
            <a:off x="395536" y="1484784"/>
            <a:ext cx="6624735" cy="2400657"/>
          </a:xfrm>
          <a:prstGeom prst="rect">
            <a:avLst/>
          </a:prstGeom>
          <a:noFill/>
        </p:spPr>
        <p:txBody>
          <a:bodyPr wrap="square" rtlCol="0">
            <a:spAutoFit/>
          </a:bodyPr>
          <a:lstStyle/>
          <a:p>
            <a:r>
              <a:rPr lang="pl-PL" sz="1500" dirty="0" smtClean="0"/>
              <a:t>Analogicznie </a:t>
            </a:r>
            <a:r>
              <a:rPr lang="pl-PL" sz="1500" dirty="0"/>
              <a:t>uważne analizowanie emisji radiowych z kosmosu i poszukiwanie nienaturalnych sygnałów mogłoby doprowadzić do wykrycia istnienia obcych. Odebrane sygnały mogłyby być albo „przypadkowymi” emisjami, albo zamierzonymi próbami komunikacji (takimi jak wiadomość </a:t>
            </a:r>
            <a:r>
              <a:rPr lang="pl-PL" sz="1500" dirty="0" err="1"/>
              <a:t>Arecibo</a:t>
            </a:r>
            <a:r>
              <a:rPr lang="pl-PL" sz="1500" dirty="0"/>
              <a:t>). Odpowiednie nasłuchy trwają od kilkudziesięciu lat, głównie pod egidą organizacji SETI. Do tej pory nie wykryto żadnej niepodważalnie sztucznej emisji, choć pewna ilość pojedynczych sygnałów ma szanse być takimi (np. „Sygnał </a:t>
            </a:r>
            <a:r>
              <a:rPr lang="pl-PL" sz="1500" dirty="0" err="1"/>
              <a:t>Wow</a:t>
            </a:r>
            <a:r>
              <a:rPr lang="pl-PL" sz="1500" dirty="0"/>
              <a:t>!” odebrany w 1977 roku). Obserwacje SETI z konieczności ograniczają się jednak do pewnej szczególnej klasy sygnałów, i znaczna większość emisji radiowych może pozostawać niezauważona.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868088"/>
            <a:ext cx="1973205" cy="5919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2967" y="4005064"/>
            <a:ext cx="4187304" cy="2363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3906783"/>
            <a:ext cx="4010938" cy="2245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1093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2.3 Doświadczalne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smtClean="0"/>
              <a:t>Bezpośrednie obserwacje planet (1)</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8</a:t>
            </a:fld>
            <a:endParaRPr lang="pl-PL"/>
          </a:p>
        </p:txBody>
      </p:sp>
      <p:sp>
        <p:nvSpPr>
          <p:cNvPr id="7" name="pole tekstowe 6"/>
          <p:cNvSpPr txBox="1"/>
          <p:nvPr/>
        </p:nvSpPr>
        <p:spPr>
          <a:xfrm>
            <a:off x="395536" y="1484784"/>
            <a:ext cx="8568952" cy="2246769"/>
          </a:xfrm>
          <a:prstGeom prst="rect">
            <a:avLst/>
          </a:prstGeom>
          <a:noFill/>
        </p:spPr>
        <p:txBody>
          <a:bodyPr wrap="square" rtlCol="0">
            <a:spAutoFit/>
          </a:bodyPr>
          <a:lstStyle/>
          <a:p>
            <a:r>
              <a:rPr lang="pl-PL" sz="1400" dirty="0"/>
              <a:t>Rozwój technologii w ostatnich latach spowodował pojawienie się nowej dziedziny badań astronomicznych, zajmującej się wykrywaniem i klasyfikacją planet </a:t>
            </a:r>
            <a:r>
              <a:rPr lang="pl-PL" sz="1400" dirty="0" err="1"/>
              <a:t>pozasłonecznych</a:t>
            </a:r>
            <a:r>
              <a:rPr lang="pl-PL" sz="1400" dirty="0"/>
              <a:t>. Bezpośrednia obserwacja takich planet mogłaby doprowadzić do wykrycia w widmie absorpcyjnym ich atmosfer śladów związków sugerujących życie: chlorofilu, jednoczesnego występowania tlenu i metanu, lub gazów przemysłowych, takich jak freon[6]. Precyzyjne obserwacje powierzchni planety mogłyby dostarczyć bezpośrednich dowodów istnienia cywilizacji (jak na zdjęciu po prawej).</a:t>
            </a:r>
          </a:p>
          <a:p>
            <a:endParaRPr lang="pl-PL" sz="1400" dirty="0"/>
          </a:p>
          <a:p>
            <a:r>
              <a:rPr lang="pl-PL" sz="1400" dirty="0"/>
              <a:t>Planety </a:t>
            </a:r>
            <a:r>
              <a:rPr lang="pl-PL" sz="1400" dirty="0" err="1"/>
              <a:t>pozasłoneczne</a:t>
            </a:r>
            <a:r>
              <a:rPr lang="pl-PL" sz="1400" dirty="0"/>
              <a:t> rzadko są obserwowane bezpośrednio (pierwsza taka obserwacja udała się w roku 2005). Ich istnienie zwykle wykrywa się pośrednio, badając wpływ tych planet na zachowanie macierzystej gwiazdy. Da się w ten sposób wyznaczyć wielkość i orbitę planety, co w połączeniu ze znajomością typu gwiazdy pozwala na zgrubne oszacowanie warunków panujących na powierzchni</a:t>
            </a:r>
            <a:r>
              <a:rPr lang="pl-PL" sz="1400" dirty="0" smtClean="0"/>
              <a:t>.</a:t>
            </a:r>
            <a:endParaRPr lang="pl-PL" sz="14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731553"/>
            <a:ext cx="5688632" cy="2844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992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0"/>
            <a:ext cx="7560840" cy="764704"/>
          </a:xfrm>
        </p:spPr>
        <p:txBody>
          <a:bodyPr/>
          <a:lstStyle/>
          <a:p>
            <a:r>
              <a:rPr lang="pl-PL" sz="4500" dirty="0" smtClean="0"/>
              <a:t>2.4 Doświadczalne rozwiązania</a:t>
            </a:r>
            <a:endParaRPr lang="pl-PL" sz="4500" dirty="0"/>
          </a:p>
        </p:txBody>
      </p:sp>
      <p:sp>
        <p:nvSpPr>
          <p:cNvPr id="3" name="Symbol zastępczy zawartości 2"/>
          <p:cNvSpPr>
            <a:spLocks noGrp="1"/>
          </p:cNvSpPr>
          <p:nvPr>
            <p:ph idx="1"/>
          </p:nvPr>
        </p:nvSpPr>
        <p:spPr>
          <a:xfrm>
            <a:off x="1219200" y="838200"/>
            <a:ext cx="7467600" cy="718592"/>
          </a:xfrm>
        </p:spPr>
        <p:txBody>
          <a:bodyPr/>
          <a:lstStyle/>
          <a:p>
            <a:r>
              <a:rPr lang="pl-PL" dirty="0"/>
              <a:t>Bezpośrednie obserwacje planet </a:t>
            </a:r>
            <a:r>
              <a:rPr lang="pl-PL" dirty="0" smtClean="0"/>
              <a:t>(2)</a:t>
            </a:r>
            <a:endParaRPr lang="pl-PL" dirty="0"/>
          </a:p>
        </p:txBody>
      </p:sp>
      <p:sp>
        <p:nvSpPr>
          <p:cNvPr id="4" name="Symbol zastępczy daty 3"/>
          <p:cNvSpPr>
            <a:spLocks noGrp="1"/>
          </p:cNvSpPr>
          <p:nvPr>
            <p:ph type="dt" sz="half" idx="10"/>
          </p:nvPr>
        </p:nvSpPr>
        <p:spPr/>
        <p:txBody>
          <a:bodyPr/>
          <a:lstStyle/>
          <a:p>
            <a:fld id="{C3C62690-BECA-43E6-BEF9-DDC1469D7357}" type="datetime1">
              <a:rPr lang="pl-PL" smtClean="0"/>
              <a:t>2013-05-21</a:t>
            </a:fld>
            <a:endParaRPr lang="pl-PL"/>
          </a:p>
        </p:txBody>
      </p:sp>
      <p:sp>
        <p:nvSpPr>
          <p:cNvPr id="5" name="Symbol zastępczy stopki 4"/>
          <p:cNvSpPr>
            <a:spLocks noGrp="1"/>
          </p:cNvSpPr>
          <p:nvPr>
            <p:ph type="ftr" sz="quarter" idx="12"/>
          </p:nvPr>
        </p:nvSpPr>
        <p:spPr/>
        <p:txBody>
          <a:bodyPr/>
          <a:lstStyle/>
          <a:p>
            <a:r>
              <a:rPr lang="pl-PL" smtClean="0"/>
              <a:t>© Paweł Troka [ptroka@fizyka.dk], Fizyka Techniczna: Fizyka Stosowana { semestr VI }</a:t>
            </a:r>
            <a:endParaRPr lang="pl-PL" dirty="0"/>
          </a:p>
        </p:txBody>
      </p:sp>
      <p:sp>
        <p:nvSpPr>
          <p:cNvPr id="6" name="Symbol zastępczy numeru slajdu 5"/>
          <p:cNvSpPr>
            <a:spLocks noGrp="1"/>
          </p:cNvSpPr>
          <p:nvPr>
            <p:ph type="sldNum" sz="quarter" idx="11"/>
          </p:nvPr>
        </p:nvSpPr>
        <p:spPr/>
        <p:txBody>
          <a:bodyPr/>
          <a:lstStyle/>
          <a:p>
            <a:fld id="{0931897F-8F23-433E-A660-EFF8D3EDA506}" type="slidenum">
              <a:rPr lang="pl-PL" smtClean="0"/>
              <a:t>9</a:t>
            </a:fld>
            <a:endParaRPr lang="pl-PL"/>
          </a:p>
        </p:txBody>
      </p:sp>
      <p:sp>
        <p:nvSpPr>
          <p:cNvPr id="7" name="pole tekstowe 6"/>
          <p:cNvSpPr txBox="1"/>
          <p:nvPr/>
        </p:nvSpPr>
        <p:spPr>
          <a:xfrm>
            <a:off x="395536" y="1484784"/>
            <a:ext cx="8568952" cy="954107"/>
          </a:xfrm>
          <a:prstGeom prst="rect">
            <a:avLst/>
          </a:prstGeom>
          <a:noFill/>
        </p:spPr>
        <p:txBody>
          <a:bodyPr wrap="square" rtlCol="0">
            <a:spAutoFit/>
          </a:bodyPr>
          <a:lstStyle/>
          <a:p>
            <a:r>
              <a:rPr lang="pl-PL" sz="1400" dirty="0" smtClean="0"/>
              <a:t>Współczesne </a:t>
            </a:r>
            <a:r>
              <a:rPr lang="pl-PL" sz="1400" dirty="0"/>
              <a:t>metody poszukiwania </a:t>
            </a:r>
            <a:r>
              <a:rPr lang="pl-PL" sz="1400" dirty="0" err="1"/>
              <a:t>pozasłonecznych</a:t>
            </a:r>
            <a:r>
              <a:rPr lang="pl-PL" sz="1400" dirty="0"/>
              <a:t> układów planetarnych silnie preferują duże planety krążące po ciasnych orbitach, tzw. gorące </a:t>
            </a:r>
            <a:r>
              <a:rPr lang="pl-PL" sz="1400" dirty="0" err="1"/>
              <a:t>jowisze</a:t>
            </a:r>
            <a:r>
              <a:rPr lang="pl-PL" sz="1400" dirty="0"/>
              <a:t>. Wykrywanie planet wielkości Ziemi i krążących na podobnej orbicie jest znacznie trudniejsze. Pierwszą </a:t>
            </a:r>
            <a:r>
              <a:rPr lang="pl-PL" sz="1400" dirty="0" err="1"/>
              <a:t>pozasłoneczną</a:t>
            </a:r>
            <a:r>
              <a:rPr lang="pl-PL" sz="1400" dirty="0"/>
              <a:t> planetą mogącą przypominać Ziemię jest odkryta w 2007 roku </a:t>
            </a:r>
            <a:r>
              <a:rPr lang="pl-PL" sz="1400" dirty="0" err="1"/>
              <a:t>Gliese</a:t>
            </a:r>
            <a:r>
              <a:rPr lang="pl-PL" sz="1400" dirty="0"/>
              <a:t> 581 c. Obecnie znamy ponad 700 planet </a:t>
            </a:r>
            <a:r>
              <a:rPr lang="pl-PL" sz="1400" dirty="0" err="1"/>
              <a:t>pozasłonecznych</a:t>
            </a:r>
            <a:r>
              <a:rPr lang="pl-PL" sz="1400" dirty="0"/>
              <a:t>[7].</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08095"/>
            <a:ext cx="5936208" cy="4044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3983" y="3504327"/>
            <a:ext cx="2544433" cy="1828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0055" y="2408095"/>
            <a:ext cx="2592288"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86201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rmal">
  <a:themeElements>
    <a:clrScheme name="Thermal">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hermal">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erm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Termiczny</Template>
  <TotalTime>504</TotalTime>
  <Words>6489</Words>
  <Application>Microsoft Office PowerPoint</Application>
  <PresentationFormat>Pokaz na ekranie (4:3)</PresentationFormat>
  <Paragraphs>463</Paragraphs>
  <Slides>40</Slides>
  <Notes>1</Notes>
  <HiddenSlides>0</HiddenSlides>
  <MMClips>0</MMClips>
  <ScaleCrop>false</ScaleCrop>
  <HeadingPairs>
    <vt:vector size="4" baseType="variant">
      <vt:variant>
        <vt:lpstr>Motyw</vt:lpstr>
      </vt:variant>
      <vt:variant>
        <vt:i4>1</vt:i4>
      </vt:variant>
      <vt:variant>
        <vt:lpstr>Tytuły slajdów</vt:lpstr>
      </vt:variant>
      <vt:variant>
        <vt:i4>40</vt:i4>
      </vt:variant>
    </vt:vector>
  </HeadingPairs>
  <TitlesOfParts>
    <vt:vector size="41" baseType="lpstr">
      <vt:lpstr>Thermal</vt:lpstr>
      <vt:lpstr>Gdzie Oni są?</vt:lpstr>
      <vt:lpstr>1.1 Podstawy paradoksu</vt:lpstr>
      <vt:lpstr>1.2 Podstawy paradoksu</vt:lpstr>
      <vt:lpstr>1.3 Podstawy paradoksu</vt:lpstr>
      <vt:lpstr>1.4 Podstawy paradoksu</vt:lpstr>
      <vt:lpstr>2.1 Doświadczalne rozwiązania</vt:lpstr>
      <vt:lpstr>2.2 Doświadczalne rozwiązania</vt:lpstr>
      <vt:lpstr>2.3 Doświadczalne rozwiązania</vt:lpstr>
      <vt:lpstr>2.4 Doświadczalne rozwiązania</vt:lpstr>
      <vt:lpstr>2.5 Doświadczalne rozwiązania</vt:lpstr>
      <vt:lpstr>2.6 Doświadczalne rozwiązania</vt:lpstr>
      <vt:lpstr>3.1.1 Teoretyczne rozwiązania</vt:lpstr>
      <vt:lpstr>3.1.2 Teoretyczne rozwiązania</vt:lpstr>
      <vt:lpstr>3.1.2 Teoretyczne rozwiązania</vt:lpstr>
      <vt:lpstr>3.1.3 Teoretyczne rozwiązania</vt:lpstr>
      <vt:lpstr>3.1.4 Teoretyczne rozwiązania</vt:lpstr>
      <vt:lpstr>3.2.1.1 Teoretyczne rozwiązania</vt:lpstr>
      <vt:lpstr>3.2.1.2 Teoretyczne rozwiązania</vt:lpstr>
      <vt:lpstr>3.2.1.3 Teoretyczne rozwiązania</vt:lpstr>
      <vt:lpstr>3.2.1.4 Teoretyczne rozwiązania</vt:lpstr>
      <vt:lpstr>3.2.1.5 Teoretyczne rozwiązania</vt:lpstr>
      <vt:lpstr>3.2.1.6 Teoretyczne rozwiązania</vt:lpstr>
      <vt:lpstr>3.2.1.7 Teoretyczne rozwiązania</vt:lpstr>
      <vt:lpstr>3.2.1.8 Teoretyczne rozwiązania</vt:lpstr>
      <vt:lpstr>3.2.1.9 Teoretyczne rozwiązania</vt:lpstr>
      <vt:lpstr>3.2.1.10 Teoretyczne rozwiązania</vt:lpstr>
      <vt:lpstr>3.2.1.11 Teoretyczne rozwiązania</vt:lpstr>
      <vt:lpstr>3.2.1.12 Teoretyczne rozwiązania</vt:lpstr>
      <vt:lpstr>3.2.2.1 Teoretyczne rozwiązania</vt:lpstr>
      <vt:lpstr>3.2.2.2 Teoretyczne rozwiązania</vt:lpstr>
      <vt:lpstr>3.2.2.3 Teoretyczne rozwiązania</vt:lpstr>
      <vt:lpstr>3.2.2.4 Teoretyczne rozwiązania</vt:lpstr>
      <vt:lpstr>3.2.2.5 Teoretyczne rozwiązania</vt:lpstr>
      <vt:lpstr>3.2.2.6 Teoretyczne rozwiązania</vt:lpstr>
      <vt:lpstr>3.2.2.7 Teoretyczne rozwiązania</vt:lpstr>
      <vt:lpstr>3.2.3.1 Teoretyczne rozwiązania</vt:lpstr>
      <vt:lpstr>3.2.3.2 Teoretyczne rozwiązania</vt:lpstr>
      <vt:lpstr>3.2.3.3 Teoretyczne rozwiązania</vt:lpstr>
      <vt:lpstr>3.3 Mniej popularne teoretyczne próby rozwiązania</vt:lpstr>
      <vt:lpstr>4.1 Podsumowanie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Speedziarz</dc:creator>
  <cp:lastModifiedBy>Speedziarz</cp:lastModifiedBy>
  <cp:revision>65</cp:revision>
  <dcterms:created xsi:type="dcterms:W3CDTF">2013-05-20T17:02:48Z</dcterms:created>
  <dcterms:modified xsi:type="dcterms:W3CDTF">2013-05-21T01:44:45Z</dcterms:modified>
</cp:coreProperties>
</file>